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74" r:id="rId3"/>
    <p:sldId id="257" r:id="rId4"/>
    <p:sldId id="258" r:id="rId5"/>
    <p:sldId id="260" r:id="rId6"/>
    <p:sldId id="261" r:id="rId7"/>
    <p:sldId id="280" r:id="rId8"/>
    <p:sldId id="320" r:id="rId9"/>
    <p:sldId id="321" r:id="rId10"/>
    <p:sldId id="303" r:id="rId11"/>
    <p:sldId id="305" r:id="rId12"/>
    <p:sldId id="304" r:id="rId13"/>
    <p:sldId id="306" r:id="rId14"/>
    <p:sldId id="307" r:id="rId15"/>
    <p:sldId id="308" r:id="rId16"/>
    <p:sldId id="288" r:id="rId17"/>
    <p:sldId id="281" r:id="rId18"/>
    <p:sldId id="282" r:id="rId19"/>
    <p:sldId id="309" r:id="rId20"/>
    <p:sldId id="312" r:id="rId21"/>
    <p:sldId id="310" r:id="rId22"/>
    <p:sldId id="313" r:id="rId23"/>
    <p:sldId id="311" r:id="rId24"/>
    <p:sldId id="314" r:id="rId25"/>
    <p:sldId id="290" r:id="rId26"/>
    <p:sldId id="315" r:id="rId27"/>
    <p:sldId id="316" r:id="rId28"/>
    <p:sldId id="317" r:id="rId29"/>
    <p:sldId id="296" r:id="rId30"/>
    <p:sldId id="318" r:id="rId31"/>
    <p:sldId id="319" r:id="rId32"/>
    <p:sldId id="287" r:id="rId33"/>
    <p:sldId id="297" r:id="rId34"/>
    <p:sldId id="298" r:id="rId35"/>
    <p:sldId id="299" r:id="rId36"/>
    <p:sldId id="300" r:id="rId37"/>
    <p:sldId id="272"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9B04E-5DDA-4356-8195-293566B07115}" type="datetimeFigureOut">
              <a:rPr lang="ru-RU" smtClean="0"/>
              <a:pPr/>
              <a:t>27.09.2017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48667-DCAA-4D56-B466-2FAFF536286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30E9B1F2-8DF5-4010-A8D8-5EE4D6D12DC1}"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E9B1F2-8DF5-4010-A8D8-5EE4D6D12DC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E9B1F2-8DF5-4010-A8D8-5EE4D6D12DC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E9B1F2-8DF5-4010-A8D8-5EE4D6D12DC1}"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30E9B1F2-8DF5-4010-A8D8-5EE4D6D12DC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E9B1F2-8DF5-4010-A8D8-5EE4D6D12DC1}"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0E9B1F2-8DF5-4010-A8D8-5EE4D6D12DC1}"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0E9B1F2-8DF5-4010-A8D8-5EE4D6D12DC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0E9B1F2-8DF5-4010-A8D8-5EE4D6D12DC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E9B1F2-8DF5-4010-A8D8-5EE4D6D12DC1}"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CDC305B-9185-4974-AF51-03A9B97A86D8}" type="datetimeFigureOut">
              <a:rPr lang="ru-RU" smtClean="0"/>
              <a:pPr/>
              <a:t>27.09.2017</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30E9B1F2-8DF5-4010-A8D8-5EE4D6D12DC1}"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CDC305B-9185-4974-AF51-03A9B97A86D8}" type="datetimeFigureOut">
              <a:rPr lang="ru-RU" smtClean="0"/>
              <a:pPr/>
              <a:t>27.09.2017</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0E9B1F2-8DF5-4010-A8D8-5EE4D6D12DC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b="1" dirty="0" smtClean="0">
                <a:solidFill>
                  <a:schemeClr val="tx1"/>
                </a:solidFill>
              </a:rPr>
              <a:t>Рекомендации по подготовке учащихся к ЕГЭ 2018</a:t>
            </a:r>
            <a:endParaRPr lang="ru-RU" b="1" dirty="0">
              <a:solidFill>
                <a:schemeClr val="tx1"/>
              </a:solidFill>
            </a:endParaRPr>
          </a:p>
        </p:txBody>
      </p:sp>
      <p:sp>
        <p:nvSpPr>
          <p:cNvPr id="2" name="Заголовок 1"/>
          <p:cNvSpPr>
            <a:spLocks noGrp="1"/>
          </p:cNvSpPr>
          <p:nvPr>
            <p:ph type="ctrTitle"/>
          </p:nvPr>
        </p:nvSpPr>
        <p:spPr/>
        <p:txBody>
          <a:bodyPr/>
          <a:lstStyle/>
          <a:p>
            <a:r>
              <a:rPr lang="ru-RU" b="1" dirty="0" smtClean="0"/>
              <a:t>Итоги ЕГЭ 2017</a:t>
            </a:r>
            <a:endParaRPr lang="ru-RU"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011222"/>
          </a:xfrm>
        </p:spPr>
        <p:txBody>
          <a:bodyPr/>
          <a:lstStyle/>
          <a:p>
            <a:r>
              <a:rPr lang="ru-RU" dirty="0" smtClean="0"/>
              <a:t>Наиболее типичные проблемы</a:t>
            </a:r>
            <a:endParaRPr lang="ru-RU" dirty="0"/>
          </a:p>
        </p:txBody>
      </p:sp>
      <p:sp>
        <p:nvSpPr>
          <p:cNvPr id="3" name="Содержимое 2"/>
          <p:cNvSpPr>
            <a:spLocks noGrp="1"/>
          </p:cNvSpPr>
          <p:nvPr>
            <p:ph sz="quarter" idx="1"/>
          </p:nvPr>
        </p:nvSpPr>
        <p:spPr/>
        <p:txBody>
          <a:bodyPr>
            <a:normAutofit fontScale="92500"/>
          </a:bodyPr>
          <a:lstStyle/>
          <a:p>
            <a:pPr>
              <a:buNone/>
            </a:pPr>
            <a:r>
              <a:rPr lang="ru-RU" dirty="0" smtClean="0"/>
              <a:t>    </a:t>
            </a:r>
            <a:r>
              <a:rPr lang="ru-RU" dirty="0" err="1" smtClean="0"/>
              <a:t>Аудирование</a:t>
            </a:r>
            <a:r>
              <a:rPr lang="ru-RU" dirty="0" smtClean="0"/>
              <a:t> </a:t>
            </a:r>
            <a:endParaRPr lang="ru-RU" dirty="0" smtClean="0"/>
          </a:p>
          <a:p>
            <a:r>
              <a:rPr lang="ru-RU" dirty="0" smtClean="0"/>
              <a:t>Задание 1 – соотнесение текстов и утверждений только по словам, встречающимся и в текстах и в утверждениях, то есть опора в выборе ответа на слова, а не на смысл высказывания</a:t>
            </a:r>
          </a:p>
          <a:p>
            <a:r>
              <a:rPr lang="ru-RU" dirty="0" smtClean="0"/>
              <a:t>Задание 2 – определение высказывания как верное или неверное, исходя из выхваченных слов или словосочетаний или своего личного опыта, в то время как в тексте данной информации нет</a:t>
            </a:r>
          </a:p>
          <a:p>
            <a:r>
              <a:rPr lang="ru-RU" dirty="0" smtClean="0"/>
              <a:t>Задание 3 – опора на отдельные знакомые </a:t>
            </a:r>
            <a:r>
              <a:rPr lang="ru-RU" dirty="0" smtClean="0"/>
              <a:t>слова, а </a:t>
            </a:r>
            <a:r>
              <a:rPr lang="ru-RU" dirty="0" smtClean="0"/>
              <a:t>не смысл текста</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54032"/>
          </a:xfrm>
        </p:spPr>
        <p:txBody>
          <a:bodyPr>
            <a:normAutofit fontScale="90000"/>
          </a:bodyPr>
          <a:lstStyle/>
          <a:p>
            <a:r>
              <a:rPr lang="ru-RU" dirty="0" smtClean="0"/>
              <a:t>            Пример из задания 2</a:t>
            </a:r>
            <a:endParaRPr lang="ru-RU" dirty="0"/>
          </a:p>
        </p:txBody>
      </p:sp>
      <p:sp>
        <p:nvSpPr>
          <p:cNvPr id="3" name="Содержимое 2"/>
          <p:cNvSpPr>
            <a:spLocks noGrp="1"/>
          </p:cNvSpPr>
          <p:nvPr>
            <p:ph sz="quarter" idx="1"/>
          </p:nvPr>
        </p:nvSpPr>
        <p:spPr>
          <a:xfrm>
            <a:off x="914400" y="1285860"/>
            <a:ext cx="7772400" cy="4929222"/>
          </a:xfrm>
        </p:spPr>
        <p:txBody>
          <a:bodyPr/>
          <a:lstStyle/>
          <a:p>
            <a:r>
              <a:rPr lang="en-US" dirty="0" smtClean="0"/>
              <a:t>C. 	Sam didn’t see his parents for two months</a:t>
            </a:r>
            <a:endParaRPr lang="ru-RU" dirty="0" smtClean="0"/>
          </a:p>
          <a:p>
            <a:pPr>
              <a:buNone/>
            </a:pPr>
            <a:endParaRPr lang="ru-RU" dirty="0" smtClean="0"/>
          </a:p>
          <a:p>
            <a:r>
              <a:rPr lang="en-US" b="1" dirty="0" smtClean="0"/>
              <a:t>Sam: It was great. I spent two months at my grandparents’ cottage on a lake. My grandfather is into fishing, so every day we went out on a boat with him. The weather was hot, so I was able to sunbathe and swim a lot. My friend was visiting his grandparents in the cottage next door, so we spent some time running around the countryside, climbing trees and picking wild berries.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68346"/>
          </a:xfrm>
        </p:spPr>
        <p:txBody>
          <a:bodyPr/>
          <a:lstStyle/>
          <a:p>
            <a:r>
              <a:rPr lang="ru-RU" dirty="0" smtClean="0"/>
              <a:t>          Пример из задания 3</a:t>
            </a:r>
            <a:endParaRPr lang="ru-RU" dirty="0"/>
          </a:p>
        </p:txBody>
      </p:sp>
      <p:sp>
        <p:nvSpPr>
          <p:cNvPr id="3" name="Содержимое 2"/>
          <p:cNvSpPr>
            <a:spLocks noGrp="1"/>
          </p:cNvSpPr>
          <p:nvPr>
            <p:ph sz="quarter" idx="1"/>
          </p:nvPr>
        </p:nvSpPr>
        <p:spPr>
          <a:xfrm>
            <a:off x="928662" y="1285860"/>
            <a:ext cx="7772400" cy="5072098"/>
          </a:xfrm>
        </p:spPr>
        <p:txBody>
          <a:bodyPr>
            <a:normAutofit/>
          </a:bodyPr>
          <a:lstStyle/>
          <a:p>
            <a:r>
              <a:rPr lang="en-US" dirty="0" smtClean="0"/>
              <a:t>Kim </a:t>
            </a:r>
            <a:r>
              <a:rPr lang="en-US" dirty="0" smtClean="0"/>
              <a:t>hopes to introduce people who … </a:t>
            </a:r>
            <a:r>
              <a:rPr lang="ru-RU" dirty="0" smtClean="0"/>
              <a:t>                                        </a:t>
            </a:r>
            <a:r>
              <a:rPr lang="en-US" dirty="0" smtClean="0"/>
              <a:t>1) 	write about poverty. 	</a:t>
            </a:r>
          </a:p>
          <a:p>
            <a:r>
              <a:rPr lang="en-US" dirty="0" smtClean="0"/>
              <a:t>2) 	work with volunteers. 	</a:t>
            </a:r>
          </a:p>
          <a:p>
            <a:r>
              <a:rPr lang="en-US" dirty="0" smtClean="0"/>
              <a:t>3) 	deal with world problems. 	</a:t>
            </a:r>
          </a:p>
          <a:p>
            <a:r>
              <a:rPr lang="en-US" b="1" dirty="0" smtClean="0"/>
              <a:t>Kim: I am hoping to hear from people who do something to change the world. I’ve been reading about men and women who volunteer in difficult areas of our globe, where there is fighting, hunger, destitution. I would love to listen to their stories and have the audience get acquainted with these modern day heroes.</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ru-RU" dirty="0" smtClean="0"/>
              <a:t>      Раздел чтение пример задания 1</a:t>
            </a:r>
            <a:endParaRPr lang="ru-RU" dirty="0"/>
          </a:p>
        </p:txBody>
      </p:sp>
      <p:sp>
        <p:nvSpPr>
          <p:cNvPr id="3" name="Содержимое 2"/>
          <p:cNvSpPr>
            <a:spLocks noGrp="1"/>
          </p:cNvSpPr>
          <p:nvPr>
            <p:ph sz="quarter" idx="1"/>
          </p:nvPr>
        </p:nvSpPr>
        <p:spPr>
          <a:xfrm>
            <a:off x="1000100" y="1142984"/>
            <a:ext cx="7772400" cy="5143536"/>
          </a:xfrm>
        </p:spPr>
        <p:txBody>
          <a:bodyPr>
            <a:normAutofit fontScale="47500" lnSpcReduction="20000"/>
          </a:bodyPr>
          <a:lstStyle/>
          <a:p>
            <a:pPr>
              <a:buNone/>
            </a:pPr>
            <a:r>
              <a:rPr lang="ru-RU" b="1" dirty="0" smtClean="0"/>
              <a:t>       </a:t>
            </a:r>
            <a:r>
              <a:rPr lang="en-US" sz="5900" b="1" dirty="0" smtClean="0"/>
              <a:t>4. Winning and losing</a:t>
            </a:r>
            <a:endParaRPr lang="ru-RU" sz="5900" b="1" dirty="0" smtClean="0"/>
          </a:p>
          <a:p>
            <a:pPr>
              <a:buNone/>
            </a:pPr>
            <a:r>
              <a:rPr lang="ru-RU" sz="5900" b="1" dirty="0" smtClean="0"/>
              <a:t>   </a:t>
            </a:r>
            <a:r>
              <a:rPr lang="en-US" sz="5900" b="1" dirty="0" smtClean="0"/>
              <a:t>5. The city of skyscrapers</a:t>
            </a:r>
            <a:endParaRPr lang="ru-RU" sz="5900" b="1" dirty="0" smtClean="0"/>
          </a:p>
          <a:p>
            <a:r>
              <a:rPr lang="en-US" sz="5900" dirty="0" smtClean="0"/>
              <a:t>C. 	The Chrysler Building was in a race with the Bank of Manhattan </a:t>
            </a:r>
            <a:r>
              <a:rPr lang="en-US" sz="5900" u="sng" dirty="0" smtClean="0"/>
              <a:t>for getting the title of the tallest skyscraper in the world. </a:t>
            </a:r>
            <a:r>
              <a:rPr lang="en-US" sz="5900" dirty="0" smtClean="0"/>
              <a:t>The Bank was likely </a:t>
            </a:r>
            <a:r>
              <a:rPr lang="en-US" sz="5900" u="sng" dirty="0" smtClean="0"/>
              <a:t>to triumph</a:t>
            </a:r>
            <a:r>
              <a:rPr lang="en-US" sz="5900" dirty="0" smtClean="0"/>
              <a:t>, with its height of 282 meters. But the spire of the Chrysler Building was constructed in secret inside the tower. Just one week after the Bank of Manhattan was finished, it was put in place, making it 318 meters tall and </a:t>
            </a:r>
            <a:r>
              <a:rPr lang="en-US" sz="5900" u="sng" dirty="0" smtClean="0"/>
              <a:t>beating </a:t>
            </a:r>
            <a:r>
              <a:rPr lang="en-US" sz="5900" dirty="0" smtClean="0"/>
              <a:t>the Bank. </a:t>
            </a:r>
            <a:r>
              <a:rPr lang="en-US" sz="5900" u="sng" dirty="0" smtClean="0"/>
              <a:t>It wouldn’t keep this title for long: one year later the Empire State Building was erected. </a:t>
            </a:r>
            <a:r>
              <a:rPr lang="en-US" sz="5900" b="1" dirty="0" smtClean="0"/>
              <a:t>	</a:t>
            </a:r>
          </a:p>
          <a:p>
            <a:pPr>
              <a:buNone/>
            </a:pPr>
            <a:r>
              <a:rPr lang="en-US" sz="3600" b="1" dirty="0" smtClean="0"/>
              <a:t> </a:t>
            </a:r>
            <a:endParaRPr lang="ru-RU"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82594"/>
          </a:xfrm>
        </p:spPr>
        <p:txBody>
          <a:bodyPr>
            <a:normAutofit fontScale="90000"/>
          </a:bodyPr>
          <a:lstStyle/>
          <a:p>
            <a:r>
              <a:rPr lang="ru-RU" dirty="0" smtClean="0"/>
              <a:t>Раздел чтение -  пример задания 2 </a:t>
            </a:r>
            <a:endParaRPr lang="ru-RU" dirty="0"/>
          </a:p>
        </p:txBody>
      </p:sp>
      <p:sp>
        <p:nvSpPr>
          <p:cNvPr id="3" name="Содержимое 2"/>
          <p:cNvSpPr>
            <a:spLocks noGrp="1"/>
          </p:cNvSpPr>
          <p:nvPr>
            <p:ph sz="quarter" idx="1"/>
          </p:nvPr>
        </p:nvSpPr>
        <p:spPr>
          <a:xfrm>
            <a:off x="914400" y="1285860"/>
            <a:ext cx="7772400" cy="4733940"/>
          </a:xfrm>
        </p:spPr>
        <p:txBody>
          <a:bodyPr>
            <a:normAutofit fontScale="92500" lnSpcReduction="20000"/>
          </a:bodyPr>
          <a:lstStyle/>
          <a:p>
            <a:r>
              <a:rPr lang="en-US" dirty="0" smtClean="0"/>
              <a:t>After the construction of the Admiralty in 1704 and the Alexander </a:t>
            </a:r>
            <a:r>
              <a:rPr lang="en-US" dirty="0" err="1" smtClean="0"/>
              <a:t>Nevsky</a:t>
            </a:r>
            <a:r>
              <a:rPr lang="en-US" dirty="0" smtClean="0"/>
              <a:t> Monastery in 1710, it was decided to build a road B_______________________ each other and with the Novgorod Path, which was used by Russian merchants</a:t>
            </a:r>
            <a:endParaRPr lang="ru-RU" dirty="0" smtClean="0"/>
          </a:p>
          <a:p>
            <a:r>
              <a:rPr lang="en-US" dirty="0" smtClean="0"/>
              <a:t>1. and hotels there or nearby the avenue </a:t>
            </a:r>
          </a:p>
          <a:p>
            <a:r>
              <a:rPr lang="en-US" dirty="0" smtClean="0"/>
              <a:t>2. showing the original width of the avenue </a:t>
            </a:r>
          </a:p>
          <a:p>
            <a:r>
              <a:rPr lang="en-US" dirty="0" smtClean="0"/>
              <a:t>3. which was not as straight as it was planned </a:t>
            </a:r>
          </a:p>
          <a:p>
            <a:r>
              <a:rPr lang="en-US" dirty="0" smtClean="0"/>
              <a:t>4. which were built by famous architects and </a:t>
            </a:r>
          </a:p>
          <a:p>
            <a:r>
              <a:rPr lang="en-US" dirty="0" smtClean="0"/>
              <a:t>5. connecting these two important structures with </a:t>
            </a:r>
          </a:p>
          <a:p>
            <a:r>
              <a:rPr lang="en-US" dirty="0" smtClean="0"/>
              <a:t>6. and a few rows of trees were planted along the street </a:t>
            </a:r>
          </a:p>
          <a:p>
            <a:r>
              <a:rPr lang="en-US" dirty="0" smtClean="0"/>
              <a:t>7. as the 40 largest banks of Russia, Europe and America</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82594"/>
          </a:xfrm>
        </p:spPr>
        <p:txBody>
          <a:bodyPr>
            <a:normAutofit fontScale="90000"/>
          </a:bodyPr>
          <a:lstStyle/>
          <a:p>
            <a:r>
              <a:rPr lang="ru-RU" dirty="0" smtClean="0"/>
              <a:t>     Раздел чтение – пример задания3</a:t>
            </a:r>
            <a:endParaRPr lang="ru-RU" dirty="0"/>
          </a:p>
        </p:txBody>
      </p:sp>
      <p:sp>
        <p:nvSpPr>
          <p:cNvPr id="3" name="Содержимое 2"/>
          <p:cNvSpPr>
            <a:spLocks noGrp="1"/>
          </p:cNvSpPr>
          <p:nvPr>
            <p:ph sz="quarter" idx="1"/>
          </p:nvPr>
        </p:nvSpPr>
        <p:spPr>
          <a:xfrm>
            <a:off x="914400" y="1142984"/>
            <a:ext cx="7772400" cy="5072098"/>
          </a:xfrm>
        </p:spPr>
        <p:txBody>
          <a:bodyPr>
            <a:normAutofit fontScale="92500" lnSpcReduction="20000"/>
          </a:bodyPr>
          <a:lstStyle/>
          <a:p>
            <a:r>
              <a:rPr lang="en-US" dirty="0" smtClean="0"/>
              <a:t>According to the text (paragraph 1), the effects of caffeine … </a:t>
            </a:r>
            <a:endParaRPr lang="ru-RU" dirty="0" smtClean="0"/>
          </a:p>
          <a:p>
            <a:r>
              <a:rPr lang="en-US" dirty="0" smtClean="0"/>
              <a:t>1) are not strong. 	</a:t>
            </a:r>
          </a:p>
          <a:p>
            <a:r>
              <a:rPr lang="en-US" dirty="0" smtClean="0"/>
              <a:t>2) can be of opposite character. 	</a:t>
            </a:r>
          </a:p>
          <a:p>
            <a:r>
              <a:rPr lang="en-US" dirty="0" smtClean="0"/>
              <a:t>3) have not been studied well enough. 	</a:t>
            </a:r>
          </a:p>
          <a:p>
            <a:r>
              <a:rPr lang="en-US" dirty="0" smtClean="0"/>
              <a:t>4) are very dangerous. </a:t>
            </a:r>
            <a:endParaRPr lang="ru-RU" dirty="0" smtClean="0"/>
          </a:p>
          <a:p>
            <a:r>
              <a:rPr lang="en-US" dirty="0" smtClean="0"/>
              <a:t>Every day it seems that medical researchers come out with a new study about coffee, how it is </a:t>
            </a:r>
            <a:r>
              <a:rPr lang="en-US" u="sng" dirty="0" smtClean="0"/>
              <a:t>extremely unhealthy for you and/or full of amazing benefits. </a:t>
            </a:r>
            <a:r>
              <a:rPr lang="en-US" dirty="0" smtClean="0"/>
              <a:t>The focus of most of these studies is more particularly about the effects of caffeine on human health. As caffeine, coffee’s most potent element, is a stimulant, </a:t>
            </a:r>
            <a:r>
              <a:rPr lang="en-US" u="sng" dirty="0" smtClean="0"/>
              <a:t>it can produce both positive and negative effects. </a:t>
            </a:r>
            <a:r>
              <a:rPr lang="en-US" dirty="0" smtClean="0"/>
              <a:t>It can wake you up in the morning, but it can also lead to sleeplessness, a racing heartbeat, and anxiety.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939784"/>
          </a:xfrm>
        </p:spPr>
        <p:txBody>
          <a:bodyPr>
            <a:normAutofit fontScale="90000"/>
          </a:bodyPr>
          <a:lstStyle/>
          <a:p>
            <a:r>
              <a:rPr lang="ru-RU" dirty="0" smtClean="0"/>
              <a:t>              </a:t>
            </a:r>
            <a:br>
              <a:rPr lang="ru-RU" dirty="0" smtClean="0"/>
            </a:br>
            <a:r>
              <a:rPr lang="ru-RU" dirty="0" smtClean="0"/>
              <a:t>   </a:t>
            </a:r>
            <a:br>
              <a:rPr lang="ru-RU" dirty="0" smtClean="0"/>
            </a:br>
            <a:r>
              <a:rPr lang="ru-RU" dirty="0" smtClean="0"/>
              <a:t/>
            </a:r>
            <a:br>
              <a:rPr lang="ru-RU" dirty="0" smtClean="0"/>
            </a:br>
            <a:r>
              <a:rPr lang="ru-RU" dirty="0" smtClean="0"/>
              <a:t>              </a:t>
            </a:r>
            <a:r>
              <a:rPr lang="ru-RU" sz="3600" dirty="0" err="1" smtClean="0"/>
              <a:t>Аудирование</a:t>
            </a:r>
            <a:r>
              <a:rPr lang="ru-RU" sz="3600" dirty="0" smtClean="0"/>
              <a:t> и чтение: </a:t>
            </a:r>
            <a:br>
              <a:rPr lang="ru-RU" sz="3600" dirty="0" smtClean="0"/>
            </a:br>
            <a:r>
              <a:rPr lang="ru-RU" sz="3600" dirty="0" smtClean="0"/>
              <a:t>                Типичные ошибки</a:t>
            </a:r>
            <a:endParaRPr lang="ru-RU" sz="3600" dirty="0"/>
          </a:p>
        </p:txBody>
      </p:sp>
      <p:sp>
        <p:nvSpPr>
          <p:cNvPr id="3" name="Содержимое 2"/>
          <p:cNvSpPr>
            <a:spLocks noGrp="1"/>
          </p:cNvSpPr>
          <p:nvPr>
            <p:ph sz="quarter" idx="1"/>
          </p:nvPr>
        </p:nvSpPr>
        <p:spPr>
          <a:xfrm>
            <a:off x="914400" y="1285860"/>
            <a:ext cx="7772400" cy="4733940"/>
          </a:xfrm>
        </p:spPr>
        <p:txBody>
          <a:bodyPr>
            <a:normAutofit fontScale="92500" lnSpcReduction="20000"/>
          </a:bodyPr>
          <a:lstStyle/>
          <a:p>
            <a:endParaRPr lang="ru-RU" dirty="0" smtClean="0"/>
          </a:p>
          <a:p>
            <a:r>
              <a:rPr lang="ru-RU" dirty="0" smtClean="0"/>
              <a:t> участники не умеют выделять ключевые слова; </a:t>
            </a:r>
          </a:p>
          <a:p>
            <a:r>
              <a:rPr lang="ru-RU" dirty="0" smtClean="0"/>
              <a:t> участники не умеют игнорировать незнакомые слова и шире – информацию, не требующуюся для понимания основного содержания текста или запрашиваемой информации; </a:t>
            </a:r>
          </a:p>
          <a:p>
            <a:r>
              <a:rPr lang="ru-RU" dirty="0" smtClean="0"/>
              <a:t> участники не умеют опираться на смысл текста, а не на выхваченные отдельные знакомые слова; </a:t>
            </a:r>
          </a:p>
          <a:p>
            <a:r>
              <a:rPr lang="ru-RU" dirty="0" smtClean="0"/>
              <a:t> участники выбирают варианты ответов только потому, что эти же слова есть в тексте, и забывают о том, что верный ответ, как правило, перефразирован; </a:t>
            </a:r>
          </a:p>
          <a:p>
            <a:r>
              <a:rPr lang="ru-RU" dirty="0" smtClean="0"/>
              <a:t> у участников недостаточно развита языковая догадка. </a:t>
            </a:r>
          </a:p>
          <a:p>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14290"/>
            <a:ext cx="7772400" cy="785818"/>
          </a:xfrm>
        </p:spPr>
        <p:txBody>
          <a:bodyPr>
            <a:normAutofit fontScale="90000"/>
          </a:bodyPr>
          <a:lstStyle/>
          <a:p>
            <a:r>
              <a:rPr lang="ru-RU" dirty="0" smtClean="0"/>
              <a:t>Раздел </a:t>
            </a:r>
            <a:r>
              <a:rPr lang="ru-RU" dirty="0" err="1" smtClean="0"/>
              <a:t>Аудирование</a:t>
            </a:r>
            <a:r>
              <a:rPr lang="ru-RU" dirty="0" smtClean="0"/>
              <a:t>: рекомендации</a:t>
            </a:r>
            <a:endParaRPr lang="ru-RU" dirty="0"/>
          </a:p>
        </p:txBody>
      </p:sp>
      <p:sp>
        <p:nvSpPr>
          <p:cNvPr id="3" name="Содержимое 2"/>
          <p:cNvSpPr>
            <a:spLocks noGrp="1"/>
          </p:cNvSpPr>
          <p:nvPr>
            <p:ph sz="quarter" idx="1"/>
          </p:nvPr>
        </p:nvSpPr>
        <p:spPr>
          <a:xfrm>
            <a:off x="914400" y="1214422"/>
            <a:ext cx="7772400" cy="5000660"/>
          </a:xfrm>
        </p:spPr>
        <p:txBody>
          <a:bodyPr>
            <a:normAutofit fontScale="25000" lnSpcReduction="20000"/>
          </a:bodyPr>
          <a:lstStyle/>
          <a:p>
            <a:endParaRPr lang="ru-RU" dirty="0" smtClean="0"/>
          </a:p>
          <a:p>
            <a:r>
              <a:rPr lang="ru-RU" sz="5600" dirty="0" smtClean="0"/>
              <a:t> слушать аутентичные записи с разными голосами (мужскими и женскими) и разными вариантами английского языка (британским и американским); </a:t>
            </a:r>
          </a:p>
          <a:p>
            <a:r>
              <a:rPr lang="ru-RU" sz="5600" dirty="0" smtClean="0"/>
              <a:t> слушать тексты разных жанров (бытовые диалоги, репортажи, интервью, лекции и т.д.); </a:t>
            </a:r>
          </a:p>
          <a:p>
            <a:r>
              <a:rPr lang="ru-RU" sz="5600" dirty="0" smtClean="0"/>
              <a:t> развивать механизмы </a:t>
            </a:r>
            <a:r>
              <a:rPr lang="ru-RU" sz="5600" dirty="0" err="1" smtClean="0"/>
              <a:t>аудирования</a:t>
            </a:r>
            <a:r>
              <a:rPr lang="ru-RU" sz="5600" dirty="0" smtClean="0"/>
              <a:t>: фонематический слух, кратковременную и долговременную память, вероятностное прогнозирование, осмысление, механизмы эквивалентных замен; </a:t>
            </a:r>
          </a:p>
          <a:p>
            <a:r>
              <a:rPr lang="ru-RU" sz="5600" dirty="0" smtClean="0"/>
              <a:t> научиться определять, какие умения проверяются в конкретных заданиях и какие стратегии выполнения следует применить; </a:t>
            </a:r>
          </a:p>
          <a:p>
            <a:r>
              <a:rPr lang="ru-RU" sz="5600" dirty="0" smtClean="0"/>
              <a:t> научиться правильно выделять ключевые слова и фразы в текстах, утверждениях и вопросах; </a:t>
            </a:r>
          </a:p>
          <a:p>
            <a:r>
              <a:rPr lang="ru-RU" sz="5600" dirty="0" smtClean="0"/>
              <a:t> стремиться сосредоточиться на главном в тексте и стараться запомнить главные блоки информации, используя разные приемы запоминания: рисунки, ключевые слова, ассоциативный ряд слов и т.д.; </a:t>
            </a:r>
          </a:p>
          <a:p>
            <a:r>
              <a:rPr lang="ru-RU" sz="5600" dirty="0" smtClean="0"/>
              <a:t> фиксировать основные положения сообщения в кратком виде письменно; </a:t>
            </a:r>
          </a:p>
          <a:p>
            <a:r>
              <a:rPr lang="ru-RU" sz="5600" dirty="0" smtClean="0"/>
              <a:t> научиться определять основную идею во время прослушивания, а после прослушивания текста ее сформулировать письменно или устно; </a:t>
            </a:r>
          </a:p>
          <a:p>
            <a:r>
              <a:rPr lang="ru-RU" sz="5600" dirty="0" smtClean="0"/>
              <a:t> пытаться предугадать, о чем будет идти речь дальше в тексте, а затем проверять свои прогнозы во время прослушивания; </a:t>
            </a:r>
          </a:p>
          <a:p>
            <a:r>
              <a:rPr lang="ru-RU" sz="5600" dirty="0" smtClean="0"/>
              <a:t> в процессе слушания проводить анализ и оценку сообщаемого; </a:t>
            </a:r>
          </a:p>
          <a:p>
            <a:r>
              <a:rPr lang="ru-RU" sz="5600" dirty="0" smtClean="0"/>
              <a:t> до прослушивания разобрать задание, после выполнения задания проанализировать допущенные ошибки и подобрать упражнения, которые помогут их ликвидировать. </a:t>
            </a:r>
          </a:p>
          <a:p>
            <a:endParaRPr lang="ru-RU" sz="5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68346"/>
          </a:xfrm>
        </p:spPr>
        <p:txBody>
          <a:bodyPr>
            <a:normAutofit/>
          </a:bodyPr>
          <a:lstStyle/>
          <a:p>
            <a:r>
              <a:rPr lang="ru-RU" dirty="0" smtClean="0"/>
              <a:t>        Раздел Чтение: рекомендации</a:t>
            </a:r>
            <a:endParaRPr lang="ru-RU" dirty="0"/>
          </a:p>
        </p:txBody>
      </p:sp>
      <p:sp>
        <p:nvSpPr>
          <p:cNvPr id="3" name="Содержимое 2"/>
          <p:cNvSpPr>
            <a:spLocks noGrp="1"/>
          </p:cNvSpPr>
          <p:nvPr>
            <p:ph sz="quarter" idx="1"/>
          </p:nvPr>
        </p:nvSpPr>
        <p:spPr>
          <a:xfrm>
            <a:off x="914400" y="1214422"/>
            <a:ext cx="7772400" cy="5072098"/>
          </a:xfrm>
        </p:spPr>
        <p:txBody>
          <a:bodyPr>
            <a:normAutofit fontScale="25000" lnSpcReduction="20000"/>
          </a:bodyPr>
          <a:lstStyle/>
          <a:p>
            <a:endParaRPr lang="ru-RU" dirty="0" smtClean="0"/>
          </a:p>
          <a:p>
            <a:r>
              <a:rPr lang="ru-RU" sz="5600" dirty="0" smtClean="0"/>
              <a:t> читать тексты разных жанров (художественную литературу, научно-популярную и т.д.); </a:t>
            </a:r>
          </a:p>
          <a:p>
            <a:r>
              <a:rPr lang="ru-RU" sz="5600" dirty="0" smtClean="0"/>
              <a:t> развивать механизмы чтения: кратковременную и долговременную память, вероятностное прогнозирование, осмысление, механизмы эквивалентных замен; </a:t>
            </a:r>
          </a:p>
          <a:p>
            <a:r>
              <a:rPr lang="ru-RU" sz="5600" dirty="0" smtClean="0"/>
              <a:t> применять разные виды чтения и приемы работы с аутентичными текстами; </a:t>
            </a:r>
          </a:p>
          <a:p>
            <a:r>
              <a:rPr lang="ru-RU" sz="5600" dirty="0" smtClean="0"/>
              <a:t> не обращаться часто к словарю, а пробовать догадаться о значении слова по контексту или аффиксам; </a:t>
            </a:r>
          </a:p>
          <a:p>
            <a:r>
              <a:rPr lang="ru-RU" sz="5600" dirty="0" smtClean="0"/>
              <a:t> фиксировать основные мысли по мере чтения текста с помощью ключевых слов, рисунков, коллажа, таблицы и т.д.; </a:t>
            </a:r>
          </a:p>
          <a:p>
            <a:r>
              <a:rPr lang="ru-RU" sz="5600" dirty="0" smtClean="0"/>
              <a:t> читать текст быстро, обращая внимание на отрицания, которые могут быть выражены как грамматически, так и лексически: отрицания играют </a:t>
            </a:r>
            <a:r>
              <a:rPr lang="ru-RU" sz="5600" dirty="0" err="1" smtClean="0"/>
              <a:t>бόльшую </a:t>
            </a:r>
            <a:r>
              <a:rPr lang="ru-RU" sz="5600" dirty="0" smtClean="0"/>
              <a:t>роль в понимании смысла текста, и невнимание к ним может привести к ошибкам; </a:t>
            </a:r>
          </a:p>
          <a:p>
            <a:r>
              <a:rPr lang="ru-RU" sz="5600" dirty="0" smtClean="0"/>
              <a:t> читать только первые фразы каждого абзаца, поскольку они дают общее представление о содержании текста, и определять основную идею каждого абзаца; </a:t>
            </a:r>
          </a:p>
          <a:p>
            <a:r>
              <a:rPr lang="ru-RU" sz="5600" dirty="0" smtClean="0"/>
              <a:t>читать только последнюю фразу каждого абзаца и определять, помогает ли она спрогнозировать содержание следующего абзаца; </a:t>
            </a:r>
          </a:p>
          <a:p>
            <a:r>
              <a:rPr lang="ru-RU" sz="5600" dirty="0" smtClean="0"/>
              <a:t> прочитав текст, составить план, отражающий его содержание; </a:t>
            </a:r>
          </a:p>
          <a:p>
            <a:r>
              <a:rPr lang="ru-RU" sz="5600" dirty="0" smtClean="0"/>
              <a:t> прочитав текст, мысленно восстановить основную информацию в памяти; </a:t>
            </a:r>
          </a:p>
          <a:p>
            <a:r>
              <a:rPr lang="ru-RU" sz="5600" dirty="0" smtClean="0"/>
              <a:t>обращать внимание на мелкие детали, так как неверные ответы могут содержать иную грамматическую форму или незначительно измененную информацию </a:t>
            </a:r>
          </a:p>
          <a:p>
            <a:pPr>
              <a:buNone/>
            </a:pPr>
            <a:r>
              <a:rPr lang="ru-RU" sz="5600" dirty="0" smtClean="0"/>
              <a:t>         до чтения разобрать задание; обсудить, с какими трудностями можно в нем столкнуться; после выполнения задания проанализировать допущенные ошибки и подобрать упражнения, которые помогут их ликвидировать.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Лексика и грамматика – задание 1</a:t>
            </a:r>
            <a:endParaRPr lang="ru-RU" dirty="0"/>
          </a:p>
        </p:txBody>
      </p:sp>
      <p:sp>
        <p:nvSpPr>
          <p:cNvPr id="3" name="Содержимое 2"/>
          <p:cNvSpPr>
            <a:spLocks noGrp="1"/>
          </p:cNvSpPr>
          <p:nvPr>
            <p:ph sz="quarter" idx="1"/>
          </p:nvPr>
        </p:nvSpPr>
        <p:spPr/>
        <p:txBody>
          <a:bodyPr/>
          <a:lstStyle/>
          <a:p>
            <a:endParaRPr lang="ru-RU" dirty="0" smtClean="0"/>
          </a:p>
          <a:p>
            <a:r>
              <a:rPr lang="en-US" dirty="0" smtClean="0"/>
              <a:t>When a calf is born, it __________________ and protected by the whole matriarchal herd. 	  </a:t>
            </a:r>
            <a:r>
              <a:rPr lang="en-US" b="1" dirty="0" smtClean="0"/>
              <a:t>Raise</a:t>
            </a:r>
          </a:p>
          <a:p>
            <a:endParaRPr lang="en-US" b="1" dirty="0" smtClean="0"/>
          </a:p>
          <a:p>
            <a:r>
              <a:rPr lang="en-US" dirty="0" smtClean="0"/>
              <a:t>What is archeology? It is the study of human activity, primarily through the study of __________________ material remains. 	   </a:t>
            </a:r>
            <a:r>
              <a:rPr lang="en-US" b="1" dirty="0" smtClean="0"/>
              <a:t>it</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         Изменения в ЕГЭ -2017</a:t>
            </a:r>
            <a:endParaRPr lang="ru-RU" sz="3200" b="1" dirty="0"/>
          </a:p>
        </p:txBody>
      </p:sp>
      <p:sp>
        <p:nvSpPr>
          <p:cNvPr id="3" name="Содержимое 2"/>
          <p:cNvSpPr>
            <a:spLocks noGrp="1"/>
          </p:cNvSpPr>
          <p:nvPr>
            <p:ph sz="quarter" idx="1"/>
          </p:nvPr>
        </p:nvSpPr>
        <p:spPr/>
        <p:txBody>
          <a:bodyPr>
            <a:normAutofit fontScale="92500" lnSpcReduction="10000"/>
          </a:bodyPr>
          <a:lstStyle/>
          <a:p>
            <a:r>
              <a:rPr lang="ru-RU" dirty="0" smtClean="0"/>
              <a:t>В 2017 г. изменений в экзаменационную модель ЕГЭ не вносилось, но была уточнена формулировка задания 3 устной части при сохранении объекта контроля, что облегчило экзаменуемым выполнение данного задания. Новая формулировка задания более четко ориентировала участников экзамена на жанр описания, а не рассказа, что позволило яснее  понять коммуникативную задачу.</a:t>
            </a:r>
          </a:p>
          <a:p>
            <a:r>
              <a:rPr lang="ru-RU" dirty="0" smtClean="0"/>
              <a:t>2016 </a:t>
            </a:r>
            <a:r>
              <a:rPr lang="en-US" b="1" u="sng" dirty="0" smtClean="0"/>
              <a:t>Imagine</a:t>
            </a:r>
            <a:r>
              <a:rPr lang="en-US" dirty="0" smtClean="0"/>
              <a:t> that these are  photos  from your photo  album. Choose one photo</a:t>
            </a:r>
            <a:r>
              <a:rPr lang="en-US" b="1" dirty="0" smtClean="0"/>
              <a:t> </a:t>
            </a:r>
            <a:r>
              <a:rPr lang="en-US" b="1" u="sng" dirty="0" smtClean="0"/>
              <a:t>to present </a:t>
            </a:r>
            <a:r>
              <a:rPr lang="en-US" dirty="0" smtClean="0"/>
              <a:t>to your friend.</a:t>
            </a:r>
          </a:p>
          <a:p>
            <a:r>
              <a:rPr lang="en-US" dirty="0" smtClean="0"/>
              <a:t>2017 These are  photos  from your photo  album. Choose one photo </a:t>
            </a:r>
            <a:r>
              <a:rPr lang="en-US" b="1" u="sng" dirty="0" smtClean="0"/>
              <a:t>to describe </a:t>
            </a:r>
            <a:r>
              <a:rPr lang="en-US" dirty="0" smtClean="0"/>
              <a:t>to your friend.</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ru-RU" dirty="0" smtClean="0"/>
              <a:t>       Типичные ошибки в задании 1</a:t>
            </a:r>
            <a:endParaRPr lang="ru-RU" dirty="0"/>
          </a:p>
        </p:txBody>
      </p:sp>
      <p:sp>
        <p:nvSpPr>
          <p:cNvPr id="3" name="Содержимое 2"/>
          <p:cNvSpPr>
            <a:spLocks noGrp="1"/>
          </p:cNvSpPr>
          <p:nvPr>
            <p:ph sz="quarter" idx="1"/>
          </p:nvPr>
        </p:nvSpPr>
        <p:spPr>
          <a:xfrm>
            <a:off x="914400" y="1214422"/>
            <a:ext cx="7772400" cy="4929222"/>
          </a:xfrm>
        </p:spPr>
        <p:txBody>
          <a:bodyPr>
            <a:normAutofit fontScale="70000" lnSpcReduction="20000"/>
          </a:bodyPr>
          <a:lstStyle/>
          <a:p>
            <a:endParaRPr lang="ru-RU" dirty="0" smtClean="0"/>
          </a:p>
          <a:p>
            <a:pPr>
              <a:buNone/>
            </a:pPr>
            <a:r>
              <a:rPr lang="ru-RU" dirty="0" smtClean="0"/>
              <a:t>     выпускники не могут: </a:t>
            </a:r>
          </a:p>
          <a:p>
            <a:r>
              <a:rPr lang="ru-RU" dirty="0" smtClean="0"/>
              <a:t>понять, какая часть речи необходима, чтобы заполнить пропуск; </a:t>
            </a:r>
          </a:p>
          <a:p>
            <a:r>
              <a:rPr lang="ru-RU" dirty="0" smtClean="0"/>
              <a:t> определить, какая форма глагола проверяется в пропуске личная (</a:t>
            </a:r>
            <a:r>
              <a:rPr lang="ru-RU" dirty="0" err="1" smtClean="0"/>
              <a:t>видо-временная</a:t>
            </a:r>
            <a:r>
              <a:rPr lang="ru-RU" dirty="0" smtClean="0"/>
              <a:t>), неличная (герундий, причастие, инфинитив); </a:t>
            </a:r>
          </a:p>
          <a:p>
            <a:r>
              <a:rPr lang="ru-RU" dirty="0" smtClean="0"/>
              <a:t> определить, относится ли действие, выраженное глаголом, к настоящему, прошедшему или будущему; </a:t>
            </a:r>
          </a:p>
          <a:p>
            <a:r>
              <a:rPr lang="ru-RU" dirty="0" smtClean="0"/>
              <a:t> определить, нужна ли форма действительного или страдательного залога глагола; </a:t>
            </a:r>
          </a:p>
          <a:p>
            <a:endParaRPr lang="ru-RU" dirty="0" smtClean="0"/>
          </a:p>
          <a:p>
            <a:r>
              <a:rPr lang="ru-RU" dirty="0" smtClean="0"/>
              <a:t>определить, используется глагол в прямой речи или в косвенной, и сделать соответствующие выводы о нужной </a:t>
            </a:r>
            <a:r>
              <a:rPr lang="ru-RU" dirty="0" err="1" smtClean="0"/>
              <a:t>видо-временной</a:t>
            </a:r>
            <a:r>
              <a:rPr lang="ru-RU" dirty="0" smtClean="0"/>
              <a:t> форме; </a:t>
            </a:r>
          </a:p>
          <a:p>
            <a:r>
              <a:rPr lang="ru-RU" dirty="0" smtClean="0"/>
              <a:t> образовывать множественное число существительных, степени сравнения прилагательных и наречий, порядковые числительные, местоимения разных типов. </a:t>
            </a:r>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Лексика и грамматика – задание 2</a:t>
            </a:r>
            <a:endParaRPr lang="ru-RU" dirty="0"/>
          </a:p>
        </p:txBody>
      </p:sp>
      <p:sp>
        <p:nvSpPr>
          <p:cNvPr id="3" name="Содержимое 2"/>
          <p:cNvSpPr>
            <a:spLocks noGrp="1"/>
          </p:cNvSpPr>
          <p:nvPr>
            <p:ph sz="quarter" idx="1"/>
          </p:nvPr>
        </p:nvSpPr>
        <p:spPr/>
        <p:txBody>
          <a:bodyPr/>
          <a:lstStyle/>
          <a:p>
            <a:r>
              <a:rPr lang="en-US" dirty="0" smtClean="0"/>
              <a:t>The 2011 earthquake caused an estimated $26 million in damages to the cathedral. Repairs are underway, but nevertheless, __________________ still have full access to the key areas of interest inside the cathedral. 	VISIT 	</a:t>
            </a:r>
          </a:p>
          <a:p>
            <a:r>
              <a:rPr lang="en-US" dirty="0" smtClean="0"/>
              <a:t>It is important to say that this huge park was designed as a leisure space for all New Yorkers, __________________ of color or class. 	REGARD 	</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r>
              <a:rPr lang="ru-RU" dirty="0" smtClean="0"/>
              <a:t>        Типичные ошибки в задании 2</a:t>
            </a:r>
            <a:endParaRPr lang="ru-RU" dirty="0"/>
          </a:p>
        </p:txBody>
      </p:sp>
      <p:sp>
        <p:nvSpPr>
          <p:cNvPr id="3" name="Содержимое 2"/>
          <p:cNvSpPr>
            <a:spLocks noGrp="1"/>
          </p:cNvSpPr>
          <p:nvPr>
            <p:ph sz="quarter" idx="1"/>
          </p:nvPr>
        </p:nvSpPr>
        <p:spPr/>
        <p:txBody>
          <a:bodyPr>
            <a:normAutofit fontScale="85000" lnSpcReduction="10000"/>
          </a:bodyPr>
          <a:lstStyle/>
          <a:p>
            <a:pPr>
              <a:buNone/>
            </a:pPr>
            <a:r>
              <a:rPr lang="ru-RU" dirty="0" smtClean="0"/>
              <a:t>     Ученики:</a:t>
            </a:r>
          </a:p>
          <a:p>
            <a:r>
              <a:rPr lang="ru-RU" dirty="0" smtClean="0"/>
              <a:t>образуют от опорных слов однокоренные слова не той части речи, которая требуется по контексту; </a:t>
            </a:r>
          </a:p>
          <a:p>
            <a:r>
              <a:rPr lang="ru-RU" dirty="0" smtClean="0"/>
              <a:t> образуют несуществующие слова; </a:t>
            </a:r>
          </a:p>
          <a:p>
            <a:r>
              <a:rPr lang="ru-RU" dirty="0" smtClean="0"/>
              <a:t>не понимают контекст, требующий слова с отрицательным значением; </a:t>
            </a:r>
          </a:p>
          <a:p>
            <a:r>
              <a:rPr lang="ru-RU" dirty="0" smtClean="0"/>
              <a:t> используют не тот отрицательный префикс или суффикс, который употребляется с указанным корнем; </a:t>
            </a:r>
          </a:p>
          <a:p>
            <a:r>
              <a:rPr lang="ru-RU" dirty="0" smtClean="0"/>
              <a:t> не соблюдают правил орфографии, неправильно пишут слова; </a:t>
            </a:r>
          </a:p>
          <a:p>
            <a:r>
              <a:rPr lang="ru-RU" dirty="0" smtClean="0"/>
              <a:t> используют существительные в единственном числе там, где требуется множественное число или наоборот. </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Лексика и грамматика – задание 3</a:t>
            </a:r>
            <a:endParaRPr lang="ru-RU" dirty="0"/>
          </a:p>
        </p:txBody>
      </p:sp>
      <p:sp>
        <p:nvSpPr>
          <p:cNvPr id="3" name="Содержимое 2"/>
          <p:cNvSpPr>
            <a:spLocks noGrp="1"/>
          </p:cNvSpPr>
          <p:nvPr>
            <p:ph sz="quarter" idx="1"/>
          </p:nvPr>
        </p:nvSpPr>
        <p:spPr/>
        <p:txBody>
          <a:bodyPr>
            <a:normAutofit lnSpcReduction="10000"/>
          </a:bodyPr>
          <a:lstStyle/>
          <a:p>
            <a:r>
              <a:rPr lang="en-US" dirty="0" smtClean="0"/>
              <a:t>These communication skills have helped me to 38 ______ in work, friendship and relationships. </a:t>
            </a:r>
          </a:p>
          <a:p>
            <a:r>
              <a:rPr lang="en-US" dirty="0" smtClean="0"/>
              <a:t>1) 	</a:t>
            </a:r>
            <a:r>
              <a:rPr lang="en-US" dirty="0" err="1" smtClean="0"/>
              <a:t>fulfil</a:t>
            </a:r>
            <a:r>
              <a:rPr lang="en-US" dirty="0" smtClean="0"/>
              <a:t> 	2) 	succeed 	</a:t>
            </a:r>
            <a:endParaRPr lang="ru-RU" dirty="0" smtClean="0"/>
          </a:p>
          <a:p>
            <a:r>
              <a:rPr lang="en-US" dirty="0" smtClean="0"/>
              <a:t>3) 	achieve 	4) 	manage 	</a:t>
            </a:r>
          </a:p>
          <a:p>
            <a:r>
              <a:rPr lang="en-US" dirty="0" smtClean="0"/>
              <a:t>The four winners began their one-night stays from the 23rd of June. 38 ______ there were no other nights to win, all the visitors to the Eiffel Tower had the chance to tour the apartment and join a match viewing party.</a:t>
            </a:r>
            <a:endParaRPr lang="ru-RU" dirty="0" smtClean="0"/>
          </a:p>
          <a:p>
            <a:r>
              <a:rPr lang="en-US" dirty="0" smtClean="0"/>
              <a:t>1) 	However 	2) 	Therefore 	</a:t>
            </a:r>
            <a:endParaRPr lang="ru-RU" dirty="0" smtClean="0"/>
          </a:p>
          <a:p>
            <a:r>
              <a:rPr lang="en-US" dirty="0" smtClean="0"/>
              <a:t>3) 	Although 	4) 	Moreover 	</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82594"/>
          </a:xfrm>
        </p:spPr>
        <p:txBody>
          <a:bodyPr>
            <a:normAutofit fontScale="90000"/>
          </a:bodyPr>
          <a:lstStyle/>
          <a:p>
            <a:r>
              <a:rPr lang="ru-RU" dirty="0" smtClean="0"/>
              <a:t>     Типичные ошибки в задании 3</a:t>
            </a:r>
            <a:endParaRPr lang="ru-RU" dirty="0"/>
          </a:p>
        </p:txBody>
      </p:sp>
      <p:sp>
        <p:nvSpPr>
          <p:cNvPr id="3" name="Содержимое 2"/>
          <p:cNvSpPr>
            <a:spLocks noGrp="1"/>
          </p:cNvSpPr>
          <p:nvPr>
            <p:ph sz="quarter" idx="1"/>
          </p:nvPr>
        </p:nvSpPr>
        <p:spPr>
          <a:xfrm>
            <a:off x="928662" y="1428736"/>
            <a:ext cx="7772400" cy="4733940"/>
          </a:xfrm>
        </p:spPr>
        <p:txBody>
          <a:bodyPr/>
          <a:lstStyle/>
          <a:p>
            <a:pPr>
              <a:buNone/>
            </a:pPr>
            <a:r>
              <a:rPr lang="ru-RU" dirty="0" smtClean="0"/>
              <a:t>     Ученики:</a:t>
            </a:r>
          </a:p>
          <a:p>
            <a:r>
              <a:rPr lang="ru-RU" dirty="0" smtClean="0"/>
              <a:t>не учитывают контекст при употреблении слов; </a:t>
            </a:r>
          </a:p>
          <a:p>
            <a:r>
              <a:rPr lang="ru-RU" dirty="0" smtClean="0"/>
              <a:t> не умеют выбрать нужный по контексту синоним из ряда предложенных; </a:t>
            </a:r>
          </a:p>
          <a:p>
            <a:r>
              <a:rPr lang="ru-RU" dirty="0" smtClean="0"/>
              <a:t> допускают ошибки в лексической сочетаемости; </a:t>
            </a:r>
          </a:p>
          <a:p>
            <a:r>
              <a:rPr lang="ru-RU" dirty="0" smtClean="0"/>
              <a:t> не учитывают грамматическую конструкцию при выборе нужного слова; </a:t>
            </a:r>
          </a:p>
          <a:p>
            <a:r>
              <a:rPr lang="ru-RU" dirty="0" smtClean="0"/>
              <a:t> допускают ошибки в фразовых глаголах.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082660"/>
          </a:xfrm>
        </p:spPr>
        <p:txBody>
          <a:bodyPr>
            <a:normAutofit/>
          </a:bodyPr>
          <a:lstStyle/>
          <a:p>
            <a:r>
              <a:rPr lang="ru-RU" dirty="0" smtClean="0"/>
              <a:t>          </a:t>
            </a:r>
            <a:r>
              <a:rPr lang="ru-RU" sz="2700" dirty="0" smtClean="0"/>
              <a:t>Лексика и грамматика - рекомендации</a:t>
            </a:r>
            <a:endParaRPr lang="ru-RU" sz="2700" dirty="0"/>
          </a:p>
        </p:txBody>
      </p:sp>
      <p:sp>
        <p:nvSpPr>
          <p:cNvPr id="3" name="Содержимое 2"/>
          <p:cNvSpPr>
            <a:spLocks noGrp="1"/>
          </p:cNvSpPr>
          <p:nvPr>
            <p:ph sz="quarter" idx="1"/>
          </p:nvPr>
        </p:nvSpPr>
        <p:spPr>
          <a:xfrm>
            <a:off x="914400" y="1447800"/>
            <a:ext cx="7772400" cy="4767282"/>
          </a:xfrm>
        </p:spPr>
        <p:txBody>
          <a:bodyPr>
            <a:normAutofit fontScale="55000" lnSpcReduction="20000"/>
          </a:bodyPr>
          <a:lstStyle/>
          <a:p>
            <a:pPr>
              <a:buNone/>
            </a:pPr>
            <a:r>
              <a:rPr lang="ru-RU" dirty="0" smtClean="0"/>
              <a:t> </a:t>
            </a:r>
          </a:p>
          <a:p>
            <a:r>
              <a:rPr lang="ru-RU" sz="3300" dirty="0" smtClean="0"/>
              <a:t>внимательно разбирать задания и объяснять, какую коммуникативную задачу предстоит выполнить, что будет способствовать ликвидации ошибок, ведущих к смешению форматов заданий раздела; </a:t>
            </a:r>
          </a:p>
          <a:p>
            <a:r>
              <a:rPr lang="ru-RU" sz="3300" dirty="0" smtClean="0"/>
              <a:t> отрабатывать стратегии употребления грамматических форм, частей речи, словообразования, словоупотребления на связных текстах, а не на отдельных предложениях; </a:t>
            </a:r>
          </a:p>
          <a:p>
            <a:r>
              <a:rPr lang="ru-RU" sz="3300" dirty="0" smtClean="0"/>
              <a:t> обращать внимание не только на формы образования времен и залогов, но и на их значение и функции, от которых зависит их употребление в контексте; </a:t>
            </a:r>
          </a:p>
          <a:p>
            <a:r>
              <a:rPr lang="ru-RU" sz="3300" dirty="0" smtClean="0"/>
              <a:t> обращать внимание на правильность использования лексики с точки зрения сочетаемости и грамматического окружения; </a:t>
            </a:r>
          </a:p>
          <a:p>
            <a:r>
              <a:rPr lang="ru-RU" sz="3300" dirty="0" smtClean="0"/>
              <a:t> изучать и использовать наиболее частотные фразовые глаголы в контексте; </a:t>
            </a:r>
          </a:p>
          <a:p>
            <a:r>
              <a:rPr lang="ru-RU" sz="3300" dirty="0" smtClean="0"/>
              <a:t> после выполнения задания проанализировать допущенные ошибки и подобрать упражнения, которые помогут их ликвидировать; </a:t>
            </a:r>
          </a:p>
          <a:p>
            <a:r>
              <a:rPr lang="ru-RU" sz="3300" dirty="0" smtClean="0"/>
              <a:t> выполнять задания данного раздела с заполнением бланка ответа, чтобы контролировать орфографические ошибки. </a:t>
            </a:r>
          </a:p>
          <a:p>
            <a:pPr>
              <a:buNone/>
            </a:pPr>
            <a:endParaRPr lang="ru-RU"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Письмо</a:t>
            </a:r>
            <a:endParaRPr lang="ru-RU" dirty="0"/>
          </a:p>
        </p:txBody>
      </p:sp>
      <p:sp>
        <p:nvSpPr>
          <p:cNvPr id="3" name="Содержимое 2"/>
          <p:cNvSpPr>
            <a:spLocks noGrp="1"/>
          </p:cNvSpPr>
          <p:nvPr>
            <p:ph sz="quarter" idx="1"/>
          </p:nvPr>
        </p:nvSpPr>
        <p:spPr/>
        <p:txBody>
          <a:bodyPr>
            <a:normAutofit fontScale="85000" lnSpcReduction="20000"/>
          </a:bodyPr>
          <a:lstStyle/>
          <a:p>
            <a:pPr>
              <a:buNone/>
            </a:pPr>
            <a:r>
              <a:rPr lang="en-US" dirty="0" smtClean="0"/>
              <a:t>You have received a letter from your English-speaking pen-friend Joan who writes: </a:t>
            </a:r>
          </a:p>
          <a:p>
            <a:pPr>
              <a:buNone/>
            </a:pPr>
            <a:r>
              <a:rPr lang="en-US" i="1" dirty="0" smtClean="0"/>
              <a:t>… </a:t>
            </a:r>
            <a:r>
              <a:rPr lang="en-US" i="1" dirty="0" smtClean="0"/>
              <a:t>When I forget to take an umbrella in summer, it always rains. What’s the weather like in summer where you live? What do you usually do when it rains? How do you protect yourself from bad weather? </a:t>
            </a:r>
          </a:p>
          <a:p>
            <a:pPr>
              <a:buNone/>
            </a:pPr>
            <a:r>
              <a:rPr lang="en-US" i="1" dirty="0" smtClean="0"/>
              <a:t>I bought new shoes two days ago, but now I think I should take them back to the store ... </a:t>
            </a:r>
          </a:p>
          <a:p>
            <a:r>
              <a:rPr lang="en-US" dirty="0" smtClean="0"/>
              <a:t>Write a letter to Joan. </a:t>
            </a:r>
          </a:p>
          <a:p>
            <a:r>
              <a:rPr lang="en-US" dirty="0" smtClean="0"/>
              <a:t>In your letter </a:t>
            </a:r>
          </a:p>
          <a:p>
            <a:r>
              <a:rPr lang="en-US" b="1" dirty="0" smtClean="0"/>
              <a:t>– answer her questions </a:t>
            </a:r>
          </a:p>
          <a:p>
            <a:r>
              <a:rPr lang="en-US" b="1" dirty="0" smtClean="0"/>
              <a:t>– ask 3 questions about her new shoes </a:t>
            </a:r>
          </a:p>
          <a:p>
            <a:r>
              <a:rPr lang="en-US" dirty="0" smtClean="0"/>
              <a:t>Write </a:t>
            </a:r>
            <a:r>
              <a:rPr lang="en-US" b="1" dirty="0" smtClean="0"/>
              <a:t>100–140 words. </a:t>
            </a:r>
          </a:p>
          <a:p>
            <a:r>
              <a:rPr lang="en-US" dirty="0" smtClean="0"/>
              <a:t>Remember the rules of letter writing.</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Типичные ошибки</a:t>
            </a:r>
            <a:endParaRPr lang="ru-RU" dirty="0"/>
          </a:p>
        </p:txBody>
      </p:sp>
      <p:sp>
        <p:nvSpPr>
          <p:cNvPr id="3" name="Содержимое 2"/>
          <p:cNvSpPr>
            <a:spLocks noGrp="1"/>
          </p:cNvSpPr>
          <p:nvPr>
            <p:ph sz="quarter" idx="1"/>
          </p:nvPr>
        </p:nvSpPr>
        <p:spPr/>
        <p:txBody>
          <a:bodyPr>
            <a:normAutofit fontScale="92500" lnSpcReduction="20000"/>
          </a:bodyPr>
          <a:lstStyle/>
          <a:p>
            <a:endParaRPr lang="ru-RU" dirty="0" smtClean="0"/>
          </a:p>
          <a:p>
            <a:r>
              <a:rPr lang="ru-RU" dirty="0" smtClean="0"/>
              <a:t> непонимание формата задания; </a:t>
            </a:r>
          </a:p>
          <a:p>
            <a:r>
              <a:rPr lang="ru-RU" dirty="0" smtClean="0"/>
              <a:t> неумение представить полный и точный ответ на запрашиваемую в письме информацию; </a:t>
            </a:r>
          </a:p>
          <a:p>
            <a:r>
              <a:rPr lang="ru-RU" dirty="0" smtClean="0"/>
              <a:t> неумение запросить информацию в соответствии с коммуникативной задачей; </a:t>
            </a:r>
          </a:p>
          <a:p>
            <a:r>
              <a:rPr lang="ru-RU" dirty="0" smtClean="0"/>
              <a:t>неправильная организация текста (неверное написание адреса, даты, подписи и завершающей фразы; отсутствие мостиков, средств логических связей между абзацами; нарушение логики); </a:t>
            </a:r>
          </a:p>
          <a:p>
            <a:r>
              <a:rPr lang="ru-RU" dirty="0" smtClean="0"/>
              <a:t> языковые ошибки; </a:t>
            </a:r>
          </a:p>
          <a:p>
            <a:r>
              <a:rPr lang="ru-RU" dirty="0" smtClean="0"/>
              <a:t> превышение или уменьшение нужного объема письма. </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Личное письмо - рекомендации</a:t>
            </a:r>
            <a:endParaRPr lang="ru-RU" dirty="0"/>
          </a:p>
        </p:txBody>
      </p:sp>
      <p:sp>
        <p:nvSpPr>
          <p:cNvPr id="3" name="Содержимое 2"/>
          <p:cNvSpPr>
            <a:spLocks noGrp="1"/>
          </p:cNvSpPr>
          <p:nvPr>
            <p:ph sz="quarter" idx="1"/>
          </p:nvPr>
        </p:nvSpPr>
        <p:spPr/>
        <p:txBody>
          <a:bodyPr>
            <a:normAutofit/>
          </a:bodyPr>
          <a:lstStyle/>
          <a:p>
            <a:r>
              <a:rPr lang="ru-RU" dirty="0" smtClean="0"/>
              <a:t> анализ содержания инструкции и проникновение в смысл задания; </a:t>
            </a:r>
          </a:p>
          <a:p>
            <a:r>
              <a:rPr lang="ru-RU" dirty="0" smtClean="0"/>
              <a:t> умение дать полный и точный ответ на вопросы; </a:t>
            </a:r>
          </a:p>
          <a:p>
            <a:r>
              <a:rPr lang="ru-RU" dirty="0" smtClean="0"/>
              <a:t> умение запросить информацию; </a:t>
            </a:r>
          </a:p>
          <a:p>
            <a:r>
              <a:rPr lang="ru-RU" dirty="0" smtClean="0"/>
              <a:t>правильный отбор средств логической связи; </a:t>
            </a:r>
          </a:p>
          <a:p>
            <a:r>
              <a:rPr lang="ru-RU" dirty="0" smtClean="0"/>
              <a:t> соблюдение формата личного письма; </a:t>
            </a:r>
          </a:p>
          <a:p>
            <a:r>
              <a:rPr lang="ru-RU" dirty="0" smtClean="0"/>
              <a:t> анализ/самоанализ типичных ошибок, допущенных при написании личного письма. </a:t>
            </a:r>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Раздел Письмо (эссе)</a:t>
            </a:r>
            <a:endParaRPr lang="ru-RU" dirty="0"/>
          </a:p>
        </p:txBody>
      </p:sp>
      <p:sp>
        <p:nvSpPr>
          <p:cNvPr id="3" name="Содержимое 2"/>
          <p:cNvSpPr>
            <a:spLocks noGrp="1"/>
          </p:cNvSpPr>
          <p:nvPr>
            <p:ph sz="quarter" idx="1"/>
          </p:nvPr>
        </p:nvSpPr>
        <p:spPr/>
        <p:txBody>
          <a:bodyPr>
            <a:normAutofit fontScale="85000" lnSpcReduction="20000"/>
          </a:bodyPr>
          <a:lstStyle/>
          <a:p>
            <a:pPr>
              <a:buNone/>
            </a:pPr>
            <a:r>
              <a:rPr lang="en-US" dirty="0" smtClean="0"/>
              <a:t>Comment on the following statement. </a:t>
            </a:r>
          </a:p>
          <a:p>
            <a:r>
              <a:rPr lang="en-US" sz="2800" b="1" i="1" dirty="0" smtClean="0"/>
              <a:t>Exams motivate students to study harder. </a:t>
            </a:r>
          </a:p>
          <a:p>
            <a:pPr>
              <a:buNone/>
            </a:pPr>
            <a:r>
              <a:rPr lang="ru-RU" sz="2800" dirty="0" smtClean="0"/>
              <a:t>Одной из проблем, выявленных при проверке заданий линии 40, явилось неумение сформулировать проблему, перефразировать ее и/или показать ее проблемный характер </a:t>
            </a:r>
            <a:r>
              <a:rPr lang="en-US" sz="2800" b="1" i="1" dirty="0" smtClean="0"/>
              <a:t> </a:t>
            </a:r>
          </a:p>
          <a:p>
            <a:r>
              <a:rPr lang="en-US" sz="2800" dirty="0" smtClean="0"/>
              <a:t>1) Many people think that exams motivate students to study harder. I don’t think so.</a:t>
            </a:r>
          </a:p>
          <a:p>
            <a:r>
              <a:rPr lang="en-US" sz="2800" dirty="0" smtClean="0"/>
              <a:t> 2) Nowadays a lot of people believe that exams motivate people to learn subjects better. What motivates us to study? </a:t>
            </a:r>
          </a:p>
          <a:p>
            <a:r>
              <a:rPr lang="en-US" sz="2800" dirty="0" smtClean="0"/>
              <a:t>3) These days there are many problems in education. One of them is the exams. Are the exams necessary? </a:t>
            </a:r>
          </a:p>
          <a:p>
            <a:endParaRPr lang="ru-RU"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a:bodyPr>
          <a:lstStyle/>
          <a:p>
            <a:r>
              <a:rPr lang="ru-RU" sz="3200" b="1" dirty="0" smtClean="0"/>
              <a:t>                                 Задания</a:t>
            </a:r>
            <a:endParaRPr lang="ru-RU" sz="3200" b="1" dirty="0"/>
          </a:p>
        </p:txBody>
      </p:sp>
      <p:sp>
        <p:nvSpPr>
          <p:cNvPr id="3" name="Содержимое 2"/>
          <p:cNvSpPr>
            <a:spLocks noGrp="1"/>
          </p:cNvSpPr>
          <p:nvPr>
            <p:ph sz="quarter" idx="1"/>
          </p:nvPr>
        </p:nvSpPr>
        <p:spPr>
          <a:xfrm>
            <a:off x="914400" y="1142984"/>
            <a:ext cx="7772400" cy="5214974"/>
          </a:xfrm>
        </p:spPr>
        <p:txBody>
          <a:bodyPr>
            <a:normAutofit fontScale="92500" lnSpcReduction="20000"/>
          </a:bodyPr>
          <a:lstStyle/>
          <a:p>
            <a:pPr>
              <a:buNone/>
            </a:pPr>
            <a:r>
              <a:rPr lang="ru-RU" dirty="0" smtClean="0"/>
              <a:t>    В </a:t>
            </a:r>
            <a:r>
              <a:rPr lang="en-US" dirty="0" smtClean="0"/>
              <a:t>2017</a:t>
            </a:r>
            <a:r>
              <a:rPr lang="ru-RU" dirty="0" smtClean="0"/>
              <a:t>г</a:t>
            </a:r>
            <a:r>
              <a:rPr lang="ru-RU" dirty="0"/>
              <a:t>. в ЕГЭ по иностранным языкам были представлены две части: </a:t>
            </a:r>
            <a:r>
              <a:rPr lang="ru-RU" b="1" dirty="0" smtClean="0"/>
              <a:t>письменная</a:t>
            </a:r>
            <a:r>
              <a:rPr lang="ru-RU" dirty="0" smtClean="0"/>
              <a:t> в разделах:  </a:t>
            </a:r>
          </a:p>
          <a:p>
            <a:pPr>
              <a:buNone/>
            </a:pPr>
            <a:r>
              <a:rPr lang="ru-RU" dirty="0" smtClean="0"/>
              <a:t>    *</a:t>
            </a:r>
            <a:r>
              <a:rPr lang="ru-RU" dirty="0" err="1" smtClean="0"/>
              <a:t>аудирование</a:t>
            </a:r>
            <a:r>
              <a:rPr lang="ru-RU" dirty="0" smtClean="0"/>
              <a:t>, </a:t>
            </a:r>
          </a:p>
          <a:p>
            <a:pPr>
              <a:buNone/>
            </a:pPr>
            <a:r>
              <a:rPr lang="ru-RU" dirty="0" smtClean="0"/>
              <a:t>    *чтение</a:t>
            </a:r>
            <a:endParaRPr lang="ru-RU" dirty="0"/>
          </a:p>
          <a:p>
            <a:pPr>
              <a:buNone/>
            </a:pPr>
            <a:r>
              <a:rPr lang="ru-RU" dirty="0" smtClean="0"/>
              <a:t>    *лексика и грамматика</a:t>
            </a:r>
          </a:p>
          <a:p>
            <a:pPr>
              <a:buNone/>
            </a:pPr>
            <a:r>
              <a:rPr lang="ru-RU" dirty="0" smtClean="0"/>
              <a:t>    * письмо</a:t>
            </a:r>
          </a:p>
          <a:p>
            <a:pPr>
              <a:buNone/>
            </a:pPr>
            <a:r>
              <a:rPr lang="ru-RU" dirty="0" smtClean="0"/>
              <a:t>    </a:t>
            </a:r>
            <a:r>
              <a:rPr lang="ru-RU" b="1" dirty="0" smtClean="0"/>
              <a:t> устная </a:t>
            </a:r>
            <a:r>
              <a:rPr lang="ru-RU" dirty="0" smtClean="0"/>
              <a:t>(4 задания):</a:t>
            </a:r>
          </a:p>
          <a:p>
            <a:pPr>
              <a:buNone/>
            </a:pPr>
            <a:r>
              <a:rPr lang="ru-RU" dirty="0" smtClean="0"/>
              <a:t>* чтение фрагмента текста</a:t>
            </a:r>
          </a:p>
          <a:p>
            <a:pPr>
              <a:buNone/>
            </a:pPr>
            <a:r>
              <a:rPr lang="ru-RU" dirty="0" smtClean="0"/>
              <a:t> *условный диалог-расспрос </a:t>
            </a:r>
          </a:p>
          <a:p>
            <a:pPr>
              <a:buNone/>
            </a:pPr>
            <a:r>
              <a:rPr lang="ru-RU" dirty="0" smtClean="0"/>
              <a:t>*монологическое тематическое высказывание с опорой на вербальную ситуацию и фотографию</a:t>
            </a:r>
          </a:p>
          <a:p>
            <a:pPr>
              <a:buNone/>
            </a:pPr>
            <a:r>
              <a:rPr lang="ru-RU" dirty="0" smtClean="0"/>
              <a:t> *монологическое тематическое высказывание с элементами сопоставления и сравнения с опорой на вербальную ситуацию и фотографии</a:t>
            </a: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r>
              <a:rPr lang="ru-RU" dirty="0" smtClean="0"/>
              <a:t>Эссе – формулировка вывода</a:t>
            </a:r>
            <a:endParaRPr lang="ru-RU" dirty="0"/>
          </a:p>
        </p:txBody>
      </p:sp>
      <p:sp>
        <p:nvSpPr>
          <p:cNvPr id="3" name="Содержимое 2"/>
          <p:cNvSpPr>
            <a:spLocks noGrp="1"/>
          </p:cNvSpPr>
          <p:nvPr>
            <p:ph sz="quarter" idx="1"/>
          </p:nvPr>
        </p:nvSpPr>
        <p:spPr/>
        <p:txBody>
          <a:bodyPr/>
          <a:lstStyle/>
          <a:p>
            <a:r>
              <a:rPr lang="ru-RU" dirty="0" smtClean="0"/>
              <a:t>Часто экзаменуемые не могли правильно сформулировать вывод, например: </a:t>
            </a:r>
            <a:endParaRPr lang="en-US" dirty="0" smtClean="0"/>
          </a:p>
          <a:p>
            <a:r>
              <a:rPr lang="en-US" dirty="0" smtClean="0"/>
              <a:t>To sum it up, I want to say that it is important to pass the exams and prepare for them because exams motivate students to study harder. </a:t>
            </a:r>
          </a:p>
          <a:p>
            <a:r>
              <a:rPr lang="ru-RU" dirty="0" smtClean="0"/>
              <a:t>В данном случае не сформулирован правильно вывод, нарушены причинно-следственные связи и, как следствие, нарушена логика. </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Эссе - рекомендации</a:t>
            </a:r>
            <a:endParaRPr lang="ru-RU" dirty="0"/>
          </a:p>
        </p:txBody>
      </p:sp>
      <p:sp>
        <p:nvSpPr>
          <p:cNvPr id="3" name="Содержимое 2"/>
          <p:cNvSpPr>
            <a:spLocks noGrp="1"/>
          </p:cNvSpPr>
          <p:nvPr>
            <p:ph sz="quarter" idx="1"/>
          </p:nvPr>
        </p:nvSpPr>
        <p:spPr/>
        <p:txBody>
          <a:bodyPr>
            <a:normAutofit fontScale="70000" lnSpcReduction="20000"/>
          </a:bodyPr>
          <a:lstStyle/>
          <a:p>
            <a:endParaRPr lang="ru-RU" dirty="0" smtClean="0"/>
          </a:p>
          <a:p>
            <a:r>
              <a:rPr lang="ru-RU" dirty="0" smtClean="0"/>
              <a:t>подробно разбирать инструкцию задания, формат задания и критерии его оценивания; </a:t>
            </a:r>
          </a:p>
          <a:p>
            <a:r>
              <a:rPr lang="ru-RU" dirty="0" smtClean="0"/>
              <a:t> разобрать понятия «мнение», «аргумент», «контраргумент», «пример», «вывод»; </a:t>
            </a:r>
          </a:p>
          <a:p>
            <a:r>
              <a:rPr lang="ru-RU" dirty="0" smtClean="0"/>
              <a:t> обсудить особенности разных видов письменных высказываний с элементами рассуждения; </a:t>
            </a:r>
          </a:p>
          <a:p>
            <a:r>
              <a:rPr lang="ru-RU" dirty="0" smtClean="0"/>
              <a:t> варьировать стратегии обучения написанию разных видов высказываний с элементами рассуждения; </a:t>
            </a:r>
          </a:p>
          <a:p>
            <a:r>
              <a:rPr lang="ru-RU" dirty="0" smtClean="0"/>
              <a:t> проанализировать данный в задании план; </a:t>
            </a:r>
          </a:p>
          <a:p>
            <a:r>
              <a:rPr lang="ru-RU" dirty="0" smtClean="0"/>
              <a:t> научить подбирать к плану ключевые слова и выражения; </a:t>
            </a:r>
          </a:p>
          <a:p>
            <a:r>
              <a:rPr lang="ru-RU" dirty="0" smtClean="0"/>
              <a:t> пошагово выполнять задание с последующей проверкой/самопроверкой/взаимопроверкой; </a:t>
            </a:r>
          </a:p>
          <a:p>
            <a:r>
              <a:rPr lang="ru-RU" dirty="0" smtClean="0"/>
              <a:t> анализировать выполненные учениками сочинения и в случае ошибок, корректировать/редактировать текст; </a:t>
            </a:r>
          </a:p>
          <a:p>
            <a:r>
              <a:rPr lang="ru-RU" dirty="0" smtClean="0"/>
              <a:t> делать работу над ошибками с объяснением правил употребления лексики и грамматики в коммуникативно-значимом контексте. </a:t>
            </a: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Устная часть Задание 1 рекомендации</a:t>
            </a:r>
            <a:endParaRPr lang="ru-RU" dirty="0"/>
          </a:p>
        </p:txBody>
      </p:sp>
      <p:sp>
        <p:nvSpPr>
          <p:cNvPr id="3" name="Содержимое 2"/>
          <p:cNvSpPr>
            <a:spLocks noGrp="1"/>
          </p:cNvSpPr>
          <p:nvPr>
            <p:ph sz="quarter" idx="1"/>
          </p:nvPr>
        </p:nvSpPr>
        <p:spPr/>
        <p:txBody>
          <a:bodyPr>
            <a:normAutofit fontScale="77500" lnSpcReduction="20000"/>
          </a:bodyPr>
          <a:lstStyle/>
          <a:p>
            <a:endParaRPr lang="ru-RU" dirty="0" smtClean="0"/>
          </a:p>
          <a:p>
            <a:r>
              <a:rPr lang="ru-RU" dirty="0" smtClean="0"/>
              <a:t>Повторить правила чтения; </a:t>
            </a:r>
          </a:p>
          <a:p>
            <a:r>
              <a:rPr lang="ru-RU" dirty="0" smtClean="0"/>
              <a:t> поработать над артикуляцией наиболее сложных звуков английского языка; </a:t>
            </a:r>
          </a:p>
          <a:p>
            <a:r>
              <a:rPr lang="ru-RU" dirty="0" smtClean="0"/>
              <a:t> объяснить, что такое смысловая группа (синтагма), как делятся предложения на смысловые группы, какую роль в этом играют знаки препинания; </a:t>
            </a:r>
          </a:p>
          <a:p>
            <a:r>
              <a:rPr lang="ru-RU" dirty="0" smtClean="0"/>
              <a:t> объяснить, что такое фразовое ударение, почему служебные слова не несут фразового ударения; </a:t>
            </a:r>
          </a:p>
          <a:p>
            <a:r>
              <a:rPr lang="ru-RU" dirty="0" smtClean="0"/>
              <a:t> объяснить, как интонационно оформляются утверждения и разные типы вопросов, какой смысл несут основные интонационные контуры английского языка; </a:t>
            </a:r>
          </a:p>
          <a:p>
            <a:r>
              <a:rPr lang="ru-RU" dirty="0" smtClean="0"/>
              <a:t> использовать аудиозаписи из УМК для формирования фонетических навыков (чтение текста вслух с диктором, за диктором, хором). </a:t>
            </a:r>
          </a:p>
          <a:p>
            <a:endParaRPr lang="ru-RU" dirty="0" smtClean="0"/>
          </a:p>
          <a:p>
            <a:endParaRPr lang="ru-RU"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Устная часть Задание 2 рекомендации</a:t>
            </a:r>
            <a:endParaRPr lang="ru-RU" dirty="0"/>
          </a:p>
        </p:txBody>
      </p:sp>
      <p:sp>
        <p:nvSpPr>
          <p:cNvPr id="3" name="Содержимое 2"/>
          <p:cNvSpPr>
            <a:spLocks noGrp="1"/>
          </p:cNvSpPr>
          <p:nvPr>
            <p:ph sz="quarter" idx="1"/>
          </p:nvPr>
        </p:nvSpPr>
        <p:spPr/>
        <p:txBody>
          <a:bodyPr>
            <a:normAutofit fontScale="92500" lnSpcReduction="10000"/>
          </a:bodyPr>
          <a:lstStyle/>
          <a:p>
            <a:endParaRPr lang="ru-RU" dirty="0" smtClean="0"/>
          </a:p>
          <a:p>
            <a:r>
              <a:rPr lang="ru-RU" dirty="0" smtClean="0"/>
              <a:t>объяснить необходимость задавать прямые, а не косвенные вопросы; </a:t>
            </a:r>
          </a:p>
          <a:p>
            <a:r>
              <a:rPr lang="ru-RU" dirty="0" smtClean="0"/>
              <a:t>повторить, как строятся разные типы вопросов, и обратить внимание на их интонационное оформление; </a:t>
            </a:r>
          </a:p>
          <a:p>
            <a:r>
              <a:rPr lang="ru-RU" dirty="0" smtClean="0"/>
              <a:t> объяснить, в каких случаях нужно поставить общий вопрос, в каких – специальные либо другие типы вопросов; </a:t>
            </a:r>
          </a:p>
          <a:p>
            <a:r>
              <a:rPr lang="ru-RU" dirty="0" smtClean="0"/>
              <a:t> объяснить разницу между вопросом и просьбой; </a:t>
            </a:r>
          </a:p>
          <a:p>
            <a:r>
              <a:rPr lang="ru-RU" dirty="0" smtClean="0"/>
              <a:t> обратить внимание на необходимость следить за временем.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Устная часть Задание 3 рекомендации</a:t>
            </a:r>
            <a:endParaRPr lang="ru-RU" dirty="0"/>
          </a:p>
        </p:txBody>
      </p:sp>
      <p:sp>
        <p:nvSpPr>
          <p:cNvPr id="3" name="Содержимое 2"/>
          <p:cNvSpPr>
            <a:spLocks noGrp="1"/>
          </p:cNvSpPr>
          <p:nvPr>
            <p:ph sz="quarter" idx="1"/>
          </p:nvPr>
        </p:nvSpPr>
        <p:spPr/>
        <p:txBody>
          <a:bodyPr>
            <a:normAutofit fontScale="92500" lnSpcReduction="20000"/>
          </a:bodyPr>
          <a:lstStyle/>
          <a:p>
            <a:endParaRPr lang="ru-RU" dirty="0" smtClean="0"/>
          </a:p>
          <a:p>
            <a:r>
              <a:rPr lang="ru-RU" dirty="0" smtClean="0"/>
              <a:t> описывать одну, а не все фотографии; </a:t>
            </a:r>
          </a:p>
          <a:p>
            <a:r>
              <a:rPr lang="ru-RU" dirty="0" smtClean="0"/>
              <a:t> осветить все пункты плана, при этом давая несколько предложений по каждому пункту; </a:t>
            </a:r>
          </a:p>
          <a:p>
            <a:r>
              <a:rPr lang="ru-RU" dirty="0" smtClean="0"/>
              <a:t> избегать повторения одной и той же идеи и лексики в разных пунктах плана; </a:t>
            </a:r>
          </a:p>
          <a:p>
            <a:r>
              <a:rPr lang="ru-RU" dirty="0" smtClean="0"/>
              <a:t> продумать вступление и заключение; </a:t>
            </a:r>
          </a:p>
          <a:p>
            <a:r>
              <a:rPr lang="ru-RU" dirty="0" smtClean="0"/>
              <a:t> сделать вступление коротким; </a:t>
            </a:r>
          </a:p>
          <a:p>
            <a:r>
              <a:rPr lang="ru-RU" dirty="0" smtClean="0"/>
              <a:t> обязательно дать заключение; </a:t>
            </a:r>
          </a:p>
          <a:p>
            <a:r>
              <a:rPr lang="ru-RU" dirty="0" smtClean="0"/>
              <a:t> логично строить высказывание, используя средства логической связи и соответствующие речевые клише; </a:t>
            </a:r>
          </a:p>
          <a:p>
            <a:r>
              <a:rPr lang="ru-RU" dirty="0" smtClean="0"/>
              <a:t> соблюдать время, указанное в задании. </a:t>
            </a:r>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14290"/>
            <a:ext cx="7772400" cy="1143000"/>
          </a:xfrm>
        </p:spPr>
        <p:txBody>
          <a:bodyPr>
            <a:normAutofit fontScale="90000"/>
          </a:bodyPr>
          <a:lstStyle/>
          <a:p>
            <a:r>
              <a:rPr lang="ru-RU" dirty="0" smtClean="0"/>
              <a:t>Устная часть Задание 4 рекомендации</a:t>
            </a:r>
            <a:endParaRPr lang="ru-RU" dirty="0"/>
          </a:p>
        </p:txBody>
      </p:sp>
      <p:sp>
        <p:nvSpPr>
          <p:cNvPr id="3" name="Содержимое 2"/>
          <p:cNvSpPr>
            <a:spLocks noGrp="1"/>
          </p:cNvSpPr>
          <p:nvPr>
            <p:ph sz="quarter" idx="1"/>
          </p:nvPr>
        </p:nvSpPr>
        <p:spPr/>
        <p:txBody>
          <a:bodyPr>
            <a:normAutofit fontScale="77500" lnSpcReduction="20000"/>
          </a:bodyPr>
          <a:lstStyle/>
          <a:p>
            <a:endParaRPr lang="ru-RU" dirty="0" smtClean="0"/>
          </a:p>
          <a:p>
            <a:r>
              <a:rPr lang="ru-RU" dirty="0" smtClean="0"/>
              <a:t>две фотографии нужно не просто описать, а подробно сравнить, включая детали; </a:t>
            </a:r>
          </a:p>
          <a:p>
            <a:r>
              <a:rPr lang="ru-RU" dirty="0" smtClean="0"/>
              <a:t> в монологическом высказывании необходимо сделать вступление и заключение; </a:t>
            </a:r>
          </a:p>
          <a:p>
            <a:r>
              <a:rPr lang="ru-RU" dirty="0" smtClean="0"/>
              <a:t> следует придерживаться плана, чтобы высказывание было логичным и ни один пункт плана не был потерян; </a:t>
            </a:r>
          </a:p>
          <a:p>
            <a:r>
              <a:rPr lang="ru-RU" dirty="0" smtClean="0"/>
              <a:t> согласно плану вначале нужно описать, что общего имеют две фотографии, а уже затем остановиться на различиях; </a:t>
            </a:r>
          </a:p>
          <a:p>
            <a:r>
              <a:rPr lang="ru-RU" dirty="0" smtClean="0"/>
              <a:t> необходимо использовать средства логической связи; </a:t>
            </a:r>
          </a:p>
          <a:p>
            <a:r>
              <a:rPr lang="ru-RU" dirty="0" smtClean="0"/>
              <a:t>желательно отметить эмоциональный фон обеих фотографий, сказать, какие чувства они вызывают; </a:t>
            </a:r>
          </a:p>
          <a:p>
            <a:r>
              <a:rPr lang="ru-RU" dirty="0" smtClean="0"/>
              <a:t> необходимо использовать широкий и разнообразный спектр лексических и грамматических средств; </a:t>
            </a:r>
          </a:p>
          <a:p>
            <a:r>
              <a:rPr lang="ru-RU" dirty="0" smtClean="0"/>
              <a:t> нужно соблюдать ограничения по времени и объему </a:t>
            </a:r>
          </a:p>
          <a:p>
            <a:endParaRPr lang="ru-RU"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КИМ ЕГЭ 2018</a:t>
            </a:r>
            <a:endParaRPr lang="ru-RU" dirty="0"/>
          </a:p>
        </p:txBody>
      </p:sp>
      <p:sp>
        <p:nvSpPr>
          <p:cNvPr id="3" name="Содержимое 2"/>
          <p:cNvSpPr>
            <a:spLocks noGrp="1"/>
          </p:cNvSpPr>
          <p:nvPr>
            <p:ph sz="quarter" idx="1"/>
          </p:nvPr>
        </p:nvSpPr>
        <p:spPr/>
        <p:txBody>
          <a:bodyPr/>
          <a:lstStyle/>
          <a:p>
            <a:r>
              <a:rPr lang="ru-RU" b="1" dirty="0" smtClean="0"/>
              <a:t> </a:t>
            </a:r>
            <a:r>
              <a:rPr lang="ru-RU" dirty="0" smtClean="0"/>
              <a:t>Изменений в структуре и содержании КИМ ЕГЭ по иностранным языкам в 2018 г. не планируется. Проведено </a:t>
            </a:r>
            <a:r>
              <a:rPr lang="ru-RU" u="sng" dirty="0" smtClean="0"/>
              <a:t>уточнение критериев оценивания заданий раздела «Письмо»</a:t>
            </a:r>
            <a:r>
              <a:rPr lang="ru-RU" dirty="0" smtClean="0"/>
              <a:t> с целью повысить согласованность оценок независимых экспертов, а также сделать критерии более понятными и доступными для участников экзамена, родителей, других заинтересованных лиц. </a:t>
            </a:r>
          </a:p>
          <a:p>
            <a:pPr>
              <a:buNone/>
            </a:pP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sz="3600" b="1" dirty="0" smtClean="0"/>
              <a:t>В помощь учителю</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92500"/>
          </a:bodyPr>
          <a:lstStyle/>
          <a:p>
            <a:r>
              <a:rPr lang="ru-RU" dirty="0" smtClean="0"/>
              <a:t>Методическую помощь учителям и обучающимся при подготовке к ЕГЭ могут оказать материалы с сайта ФИПИ (</a:t>
            </a:r>
            <a:r>
              <a:rPr lang="ru-RU" dirty="0" err="1" smtClean="0"/>
              <a:t>www.fipi.ru</a:t>
            </a:r>
            <a:r>
              <a:rPr lang="ru-RU" dirty="0" smtClean="0"/>
              <a:t>): </a:t>
            </a:r>
          </a:p>
          <a:p>
            <a:r>
              <a:rPr lang="ru-RU" dirty="0" smtClean="0"/>
              <a:t> документы, определяющие структуру и содержание КИМ ЕГЭ 2018 г.; </a:t>
            </a:r>
          </a:p>
          <a:p>
            <a:r>
              <a:rPr lang="ru-RU" dirty="0" smtClean="0"/>
              <a:t> открытый банк заданий ЕГЭ; </a:t>
            </a:r>
          </a:p>
          <a:p>
            <a:r>
              <a:rPr lang="ru-RU" dirty="0" smtClean="0"/>
              <a:t> учебно-методические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 </a:t>
            </a:r>
          </a:p>
          <a:p>
            <a:r>
              <a:rPr lang="ru-RU" dirty="0" smtClean="0"/>
              <a:t> методические рекомендации прошлых лет. </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       Уровни сложности заданий</a:t>
            </a:r>
            <a:endParaRPr lang="ru-RU" sz="3200" b="1" dirty="0"/>
          </a:p>
        </p:txBody>
      </p:sp>
      <p:sp>
        <p:nvSpPr>
          <p:cNvPr id="3" name="Содержимое 2"/>
          <p:cNvSpPr>
            <a:spLocks noGrp="1"/>
          </p:cNvSpPr>
          <p:nvPr>
            <p:ph sz="quarter" idx="1"/>
          </p:nvPr>
        </p:nvSpPr>
        <p:spPr/>
        <p:txBody>
          <a:bodyPr>
            <a:normAutofit/>
          </a:bodyPr>
          <a:lstStyle/>
          <a:p>
            <a:pPr>
              <a:buNone/>
            </a:pPr>
            <a:r>
              <a:rPr lang="ru-RU" dirty="0" smtClean="0"/>
              <a:t>    По сложности задания были разделены на три уровня. В разделы экзаменационной работы, помимо заданий базового уровня, были включены задания повышенного и (или) высокого уровней сложности.</a:t>
            </a:r>
          </a:p>
          <a:p>
            <a:pPr>
              <a:buNone/>
            </a:pPr>
            <a:r>
              <a:rPr lang="ru-RU" dirty="0" smtClean="0"/>
              <a:t>     Базовый </a:t>
            </a:r>
            <a:r>
              <a:rPr lang="ru-RU" dirty="0"/>
              <a:t>уровень – A2</a:t>
            </a:r>
            <a:r>
              <a:rPr lang="ru-RU" dirty="0" smtClean="0"/>
              <a:t>+</a:t>
            </a:r>
            <a:endParaRPr lang="ru-RU" dirty="0"/>
          </a:p>
          <a:p>
            <a:pPr>
              <a:buNone/>
            </a:pPr>
            <a:r>
              <a:rPr lang="ru-RU" dirty="0" smtClean="0"/>
              <a:t>     Повышенный </a:t>
            </a:r>
            <a:r>
              <a:rPr lang="ru-RU" dirty="0"/>
              <a:t>уровень – В1</a:t>
            </a:r>
          </a:p>
          <a:p>
            <a:pPr>
              <a:buNone/>
            </a:pPr>
            <a:r>
              <a:rPr lang="ru-RU" dirty="0" smtClean="0"/>
              <a:t>     Высокий </a:t>
            </a:r>
            <a:r>
              <a:rPr lang="ru-RU" dirty="0"/>
              <a:t>уровень – </a:t>
            </a:r>
            <a:r>
              <a:rPr lang="ru-RU" dirty="0" smtClean="0"/>
              <a:t>В2</a:t>
            </a:r>
          </a:p>
          <a:p>
            <a:pPr>
              <a:buNone/>
            </a:pPr>
            <a:r>
              <a:rPr lang="ru-RU" dirty="0" smtClean="0"/>
              <a:t>    </a:t>
            </a:r>
            <a:endParaRPr lang="ru-RU" dirty="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         Основные итоги ЕГЭ 2017 г.</a:t>
            </a:r>
            <a:endParaRPr lang="ru-RU" sz="3200" dirty="0"/>
          </a:p>
        </p:txBody>
      </p:sp>
      <p:sp>
        <p:nvSpPr>
          <p:cNvPr id="3" name="Содержимое 2"/>
          <p:cNvSpPr>
            <a:spLocks noGrp="1"/>
          </p:cNvSpPr>
          <p:nvPr>
            <p:ph sz="quarter" idx="1"/>
          </p:nvPr>
        </p:nvSpPr>
        <p:spPr/>
        <p:txBody>
          <a:bodyPr>
            <a:normAutofit fontScale="92500"/>
          </a:bodyPr>
          <a:lstStyle/>
          <a:p>
            <a:pPr>
              <a:buNone/>
            </a:pPr>
            <a:r>
              <a:rPr lang="ru-RU" dirty="0" smtClean="0"/>
              <a:t>    В целом наблюдается общая стабилизация результатов ЕГЭ по английскому языку</a:t>
            </a:r>
          </a:p>
          <a:p>
            <a:r>
              <a:rPr lang="ru-RU" b="1" dirty="0" smtClean="0"/>
              <a:t>Год 	                 Диапазон тестовых баллов 	</a:t>
            </a:r>
          </a:p>
          <a:p>
            <a:pPr>
              <a:buNone/>
            </a:pPr>
            <a:r>
              <a:rPr lang="ru-RU" b="1" dirty="0" smtClean="0"/>
              <a:t>                            0–20 	21–40   41–60   61–80  81–100 	</a:t>
            </a:r>
          </a:p>
          <a:p>
            <a:r>
              <a:rPr lang="ru-RU" dirty="0" smtClean="0"/>
              <a:t>2017 	 1,30 	 7,53 	  19,11     36,05     36,01 	</a:t>
            </a:r>
          </a:p>
          <a:p>
            <a:r>
              <a:rPr lang="ru-RU" dirty="0" smtClean="0"/>
              <a:t>2016   	 1,65     7,87	  18,44     36,25     35,79</a:t>
            </a:r>
          </a:p>
          <a:p>
            <a:r>
              <a:rPr lang="ru-RU" dirty="0" smtClean="0"/>
              <a:t>2015	 3,38     11,78    22,26     34,59     27,98</a:t>
            </a:r>
          </a:p>
          <a:p>
            <a:r>
              <a:rPr lang="ru-RU" dirty="0" smtClean="0"/>
              <a:t>Доля и количество </a:t>
            </a:r>
            <a:r>
              <a:rPr lang="ru-RU" dirty="0" err="1" smtClean="0"/>
              <a:t>стобалльников</a:t>
            </a:r>
            <a:r>
              <a:rPr lang="ru-RU" dirty="0" smtClean="0"/>
              <a:t> несколько увеличилась (с 39 в 2016 году до 59 в 2017). </a:t>
            </a:r>
          </a:p>
          <a:p>
            <a:r>
              <a:rPr lang="ru-RU" dirty="0" smtClean="0"/>
              <a:t>Доля </a:t>
            </a:r>
            <a:r>
              <a:rPr lang="ru-RU" dirty="0" err="1" smtClean="0"/>
              <a:t>высокобальников</a:t>
            </a:r>
            <a:r>
              <a:rPr lang="ru-RU" dirty="0" smtClean="0"/>
              <a:t> практически не изменилась.</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          Минимальный балл</a:t>
            </a:r>
            <a:endParaRPr lang="ru-RU" sz="3200" b="1" dirty="0"/>
          </a:p>
        </p:txBody>
      </p:sp>
      <p:sp>
        <p:nvSpPr>
          <p:cNvPr id="3" name="Содержимое 2"/>
          <p:cNvSpPr>
            <a:spLocks noGrp="1"/>
          </p:cNvSpPr>
          <p:nvPr>
            <p:ph sz="quarter" idx="1"/>
          </p:nvPr>
        </p:nvSpPr>
        <p:spPr/>
        <p:txBody>
          <a:bodyPr>
            <a:normAutofit/>
          </a:bodyPr>
          <a:lstStyle/>
          <a:p>
            <a:pPr>
              <a:buNone/>
            </a:pPr>
            <a:r>
              <a:rPr lang="ru-RU" dirty="0" smtClean="0"/>
              <a:t>   Минимальный балл ЕГЭ 2017 г. (22) в сравнении с минимальным баллом 2016 г. не менялся, при этом доля выпускников, не набравших минимального количества баллов, в 2017 г. осталась практически неизменной.</a:t>
            </a:r>
          </a:p>
          <a:p>
            <a:pPr>
              <a:buNone/>
            </a:pPr>
            <a:r>
              <a:rPr lang="ru-RU" dirty="0" smtClean="0"/>
              <a:t>2016 – 1,98%</a:t>
            </a:r>
          </a:p>
          <a:p>
            <a:pPr>
              <a:buNone/>
            </a:pPr>
            <a:r>
              <a:rPr lang="ru-RU" dirty="0" smtClean="0"/>
              <a:t>2017 – 1,5%</a:t>
            </a:r>
          </a:p>
          <a:p>
            <a:pPr>
              <a:buNone/>
            </a:pPr>
            <a:r>
              <a:rPr lang="ru-RU"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Средний % выполнения заданий</a:t>
            </a:r>
            <a:endParaRPr lang="ru-RU" dirty="0"/>
          </a:p>
        </p:txBody>
      </p:sp>
      <p:sp>
        <p:nvSpPr>
          <p:cNvPr id="3" name="Содержимое 2"/>
          <p:cNvSpPr>
            <a:spLocks noGrp="1"/>
          </p:cNvSpPr>
          <p:nvPr>
            <p:ph sz="quarter" idx="1"/>
          </p:nvPr>
        </p:nvSpPr>
        <p:spPr/>
        <p:txBody>
          <a:bodyPr/>
          <a:lstStyle/>
          <a:p>
            <a:endParaRPr lang="ru-RU" b="1" dirty="0" smtClean="0"/>
          </a:p>
          <a:p>
            <a:r>
              <a:rPr lang="ru-RU" b="1" dirty="0" smtClean="0"/>
              <a:t>Раздел КИМ ЕГЭ 	Средний % выполнения</a:t>
            </a:r>
          </a:p>
          <a:p>
            <a:endParaRPr lang="ru-RU" b="1" dirty="0" smtClean="0"/>
          </a:p>
          <a:p>
            <a:r>
              <a:rPr lang="ru-RU" dirty="0" err="1" smtClean="0"/>
              <a:t>Аудирование</a:t>
            </a:r>
            <a:r>
              <a:rPr lang="ru-RU" dirty="0" smtClean="0"/>
              <a:t> 	                         77 	</a:t>
            </a:r>
          </a:p>
          <a:p>
            <a:r>
              <a:rPr lang="ru-RU" dirty="0" smtClean="0"/>
              <a:t>Чтение 	                                      75 	</a:t>
            </a:r>
          </a:p>
          <a:p>
            <a:r>
              <a:rPr lang="ru-RU" dirty="0" smtClean="0"/>
              <a:t>Грамматика и лексика 	70 	</a:t>
            </a:r>
          </a:p>
          <a:p>
            <a:r>
              <a:rPr lang="ru-RU" dirty="0" smtClean="0"/>
              <a:t>Письмо 	                                      58	</a:t>
            </a:r>
          </a:p>
          <a:p>
            <a:r>
              <a:rPr lang="ru-RU" dirty="0" smtClean="0"/>
              <a:t>Устная часть 	                          68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                   ЕГЭ 2017 в Липецке</a:t>
            </a:r>
            <a:endParaRPr lang="ru-RU" sz="3200" dirty="0"/>
          </a:p>
        </p:txBody>
      </p:sp>
      <p:graphicFrame>
        <p:nvGraphicFramePr>
          <p:cNvPr id="4" name="Содержимое 3"/>
          <p:cNvGraphicFramePr>
            <a:graphicFrameLocks noGrp="1"/>
          </p:cNvGraphicFramePr>
          <p:nvPr>
            <p:ph sz="quarter" idx="1"/>
          </p:nvPr>
        </p:nvGraphicFramePr>
        <p:xfrm>
          <a:off x="914400" y="1447800"/>
          <a:ext cx="7772400" cy="4052903"/>
        </p:xfrm>
        <a:graphic>
          <a:graphicData uri="http://schemas.openxmlformats.org/drawingml/2006/table">
            <a:tbl>
              <a:tblPr firstRow="1" bandRow="1">
                <a:tableStyleId>{5C22544A-7EE6-4342-B048-85BDC9FD1C3A}</a:tableStyleId>
              </a:tblPr>
              <a:tblGrid>
                <a:gridCol w="3886200"/>
                <a:gridCol w="3886200"/>
              </a:tblGrid>
              <a:tr h="468878">
                <a:tc>
                  <a:txBody>
                    <a:bodyPr/>
                    <a:lstStyle/>
                    <a:p>
                      <a:endParaRPr lang="ru-RU" dirty="0"/>
                    </a:p>
                  </a:txBody>
                  <a:tcPr/>
                </a:tc>
                <a:tc>
                  <a:txBody>
                    <a:bodyPr/>
                    <a:lstStyle/>
                    <a:p>
                      <a:endParaRPr lang="ru-RU"/>
                    </a:p>
                  </a:txBody>
                  <a:tcPr/>
                </a:tc>
              </a:tr>
              <a:tr h="809296">
                <a:tc>
                  <a:txBody>
                    <a:bodyPr/>
                    <a:lstStyle/>
                    <a:p>
                      <a:r>
                        <a:rPr kumimoji="0" lang="ru-RU" sz="1800" kern="1200" dirty="0" smtClean="0">
                          <a:solidFill>
                            <a:schemeClr val="dk1"/>
                          </a:solidFill>
                          <a:latin typeface="+mn-lt"/>
                          <a:ea typeface="+mn-ea"/>
                          <a:cs typeface="+mn-cs"/>
                        </a:rPr>
                        <a:t>Доля участников, набравших балл ниже минимального </a:t>
                      </a:r>
                      <a:endParaRPr lang="ru-RU" dirty="0"/>
                    </a:p>
                  </a:txBody>
                  <a:tcPr/>
                </a:tc>
                <a:tc>
                  <a:txBody>
                    <a:bodyPr/>
                    <a:lstStyle/>
                    <a:p>
                      <a:r>
                        <a:rPr kumimoji="0" lang="ru-RU" sz="1800" kern="1200" dirty="0" smtClean="0">
                          <a:solidFill>
                            <a:schemeClr val="dk1"/>
                          </a:solidFill>
                          <a:latin typeface="+mn-lt"/>
                          <a:ea typeface="+mn-ea"/>
                          <a:cs typeface="+mn-cs"/>
                        </a:rPr>
                        <a:t>1,05%</a:t>
                      </a:r>
                      <a:endParaRPr lang="ru-RU" dirty="0"/>
                    </a:p>
                  </a:txBody>
                  <a:tcPr/>
                </a:tc>
              </a:tr>
              <a:tr h="1156137">
                <a:tc>
                  <a:txBody>
                    <a:bodyPr/>
                    <a:lstStyle/>
                    <a:p>
                      <a:r>
                        <a:rPr kumimoji="0" lang="ru-RU" sz="1800" kern="1200" dirty="0" smtClean="0">
                          <a:solidFill>
                            <a:schemeClr val="dk1"/>
                          </a:solidFill>
                          <a:latin typeface="+mn-lt"/>
                          <a:ea typeface="+mn-ea"/>
                          <a:cs typeface="+mn-cs"/>
                        </a:rPr>
                        <a:t>Доля участников, получивших тестовый балл от минимального балла до 60 баллов</a:t>
                      </a:r>
                      <a:endParaRPr lang="ru-RU" dirty="0"/>
                    </a:p>
                  </a:txBody>
                  <a:tcPr/>
                </a:tc>
                <a:tc>
                  <a:txBody>
                    <a:bodyPr/>
                    <a:lstStyle/>
                    <a:p>
                      <a:r>
                        <a:rPr kumimoji="0" lang="ru-RU" sz="1800" kern="1200" dirty="0" smtClean="0">
                          <a:solidFill>
                            <a:schemeClr val="dk1"/>
                          </a:solidFill>
                          <a:latin typeface="+mn-lt"/>
                          <a:ea typeface="+mn-ea"/>
                          <a:cs typeface="+mn-cs"/>
                        </a:rPr>
                        <a:t>27,02%</a:t>
                      </a:r>
                      <a:endParaRPr lang="ru-RU" dirty="0"/>
                    </a:p>
                  </a:txBody>
                  <a:tcPr/>
                </a:tc>
              </a:tr>
              <a:tr h="809296">
                <a:tc>
                  <a:txBody>
                    <a:bodyPr/>
                    <a:lstStyle/>
                    <a:p>
                      <a:r>
                        <a:rPr kumimoji="0" lang="ru-RU" sz="1800" kern="1200" dirty="0" smtClean="0">
                          <a:solidFill>
                            <a:schemeClr val="dk1"/>
                          </a:solidFill>
                          <a:latin typeface="+mn-lt"/>
                          <a:ea typeface="+mn-ea"/>
                          <a:cs typeface="+mn-cs"/>
                        </a:rPr>
                        <a:t>Доля участников, получивших от 61 до 80 баллов </a:t>
                      </a:r>
                      <a:endParaRPr lang="ru-RU" dirty="0"/>
                    </a:p>
                  </a:txBody>
                  <a:tcPr/>
                </a:tc>
                <a:tc>
                  <a:txBody>
                    <a:bodyPr/>
                    <a:lstStyle/>
                    <a:p>
                      <a:r>
                        <a:rPr kumimoji="0" lang="ru-RU" sz="1800" kern="1200" dirty="0" smtClean="0">
                          <a:solidFill>
                            <a:schemeClr val="dk1"/>
                          </a:solidFill>
                          <a:latin typeface="+mn-lt"/>
                          <a:ea typeface="+mn-ea"/>
                          <a:cs typeface="+mn-cs"/>
                        </a:rPr>
                        <a:t>38,60%</a:t>
                      </a:r>
                      <a:endParaRPr lang="ru-RU" dirty="0"/>
                    </a:p>
                  </a:txBody>
                  <a:tcPr/>
                </a:tc>
              </a:tr>
              <a:tr h="809296">
                <a:tc>
                  <a:txBody>
                    <a:bodyPr/>
                    <a:lstStyle/>
                    <a:p>
                      <a:r>
                        <a:rPr kumimoji="0" lang="ru-RU" sz="1800" kern="1200" dirty="0" smtClean="0">
                          <a:solidFill>
                            <a:schemeClr val="dk1"/>
                          </a:solidFill>
                          <a:latin typeface="+mn-lt"/>
                          <a:ea typeface="+mn-ea"/>
                          <a:cs typeface="+mn-cs"/>
                        </a:rPr>
                        <a:t>Доля участников, получивших от 81 до 100 баллов </a:t>
                      </a:r>
                      <a:endParaRPr lang="ru-RU" dirty="0"/>
                    </a:p>
                  </a:txBody>
                  <a:tcPr/>
                </a:tc>
                <a:tc>
                  <a:txBody>
                    <a:bodyPr/>
                    <a:lstStyle/>
                    <a:p>
                      <a:r>
                        <a:rPr kumimoji="0" lang="ru-RU" sz="1800" kern="1200" dirty="0" smtClean="0">
                          <a:solidFill>
                            <a:schemeClr val="dk1"/>
                          </a:solidFill>
                          <a:latin typeface="+mn-lt"/>
                          <a:ea typeface="+mn-ea"/>
                          <a:cs typeface="+mn-cs"/>
                        </a:rPr>
                        <a:t>33,33%</a:t>
                      </a:r>
                      <a:endParaRPr lang="ru-RU"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725602"/>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sz="3600" dirty="0" smtClean="0"/>
              <a:t>Образовательные организации, продемонстрировавшие наиболее высокие результаты ЕГЭ по предмету:</a:t>
            </a:r>
          </a:p>
        </p:txBody>
      </p:sp>
      <p:sp>
        <p:nvSpPr>
          <p:cNvPr id="3" name="Содержимое 2"/>
          <p:cNvSpPr>
            <a:spLocks noGrp="1"/>
          </p:cNvSpPr>
          <p:nvPr>
            <p:ph sz="quarter" idx="1"/>
          </p:nvPr>
        </p:nvSpPr>
        <p:spPr>
          <a:xfrm>
            <a:off x="928662" y="2214554"/>
            <a:ext cx="7772400" cy="3714744"/>
          </a:xfrm>
        </p:spPr>
        <p:txBody>
          <a:bodyPr/>
          <a:lstStyle/>
          <a:p>
            <a:r>
              <a:rPr lang="ru-RU" dirty="0" smtClean="0"/>
              <a:t>МБОУ "Гимназия № 64  имени В.А. Котельникова", </a:t>
            </a:r>
          </a:p>
          <a:p>
            <a:r>
              <a:rPr lang="ru-RU" dirty="0" smtClean="0"/>
              <a:t>МБОУ гимназия №12, </a:t>
            </a:r>
          </a:p>
          <a:p>
            <a:r>
              <a:rPr lang="ru-RU" dirty="0" smtClean="0"/>
              <a:t>МАОУ гимназия № 69 имени С. Есенина, </a:t>
            </a:r>
          </a:p>
          <a:p>
            <a:r>
              <a:rPr lang="ru-RU" dirty="0" smtClean="0"/>
              <a:t>МАОУ «Лицей 44», </a:t>
            </a:r>
          </a:p>
          <a:p>
            <a:r>
              <a:rPr lang="ru-RU" dirty="0" smtClean="0"/>
              <a:t>МБОУ "Гимназия №1"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704</TotalTime>
  <Words>2667</Words>
  <Application>Microsoft Office PowerPoint</Application>
  <PresentationFormat>Экран (4:3)</PresentationFormat>
  <Paragraphs>272</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Справедливость</vt:lpstr>
      <vt:lpstr>Итоги ЕГЭ 2017</vt:lpstr>
      <vt:lpstr>         Изменения в ЕГЭ -2017</vt:lpstr>
      <vt:lpstr>                                 Задания</vt:lpstr>
      <vt:lpstr>       Уровни сложности заданий</vt:lpstr>
      <vt:lpstr>         Основные итоги ЕГЭ 2017 г.</vt:lpstr>
      <vt:lpstr>          Минимальный балл</vt:lpstr>
      <vt:lpstr>Средний % выполнения заданий</vt:lpstr>
      <vt:lpstr>                   ЕГЭ 2017 в Липецке</vt:lpstr>
      <vt:lpstr>   Образовательные организации, продемонстрировавшие наиболее высокие результаты ЕГЭ по предмету:</vt:lpstr>
      <vt:lpstr>Наиболее типичные проблемы</vt:lpstr>
      <vt:lpstr>            Пример из задания 2</vt:lpstr>
      <vt:lpstr>          Пример из задания 3</vt:lpstr>
      <vt:lpstr>      Раздел чтение пример задания 1</vt:lpstr>
      <vt:lpstr>Раздел чтение -  пример задания 2 </vt:lpstr>
      <vt:lpstr>     Раздел чтение – пример задания3</vt:lpstr>
      <vt:lpstr>                                  Аудирование и чтение:                  Типичные ошибки</vt:lpstr>
      <vt:lpstr>Раздел Аудирование: рекомендации</vt:lpstr>
      <vt:lpstr>        Раздел Чтение: рекомендации</vt:lpstr>
      <vt:lpstr>Лексика и грамматика – задание 1</vt:lpstr>
      <vt:lpstr>       Типичные ошибки в задании 1</vt:lpstr>
      <vt:lpstr>Лексика и грамматика – задание 2</vt:lpstr>
      <vt:lpstr>        Типичные ошибки в задании 2</vt:lpstr>
      <vt:lpstr>Лексика и грамматика – задание 3</vt:lpstr>
      <vt:lpstr>     Типичные ошибки в задании 3</vt:lpstr>
      <vt:lpstr>          Лексика и грамматика - рекомендации</vt:lpstr>
      <vt:lpstr>Письмо</vt:lpstr>
      <vt:lpstr>Типичные ошибки</vt:lpstr>
      <vt:lpstr>Личное письмо - рекомендации</vt:lpstr>
      <vt:lpstr>      Раздел Письмо (эссе)</vt:lpstr>
      <vt:lpstr>    Эссе – формулировка вывода</vt:lpstr>
      <vt:lpstr>    Эссе - рекомендации</vt:lpstr>
      <vt:lpstr>Устная часть Задание 1 рекомендации</vt:lpstr>
      <vt:lpstr>Устная часть Задание 2 рекомендации</vt:lpstr>
      <vt:lpstr>Устная часть Задание 3 рекомендации</vt:lpstr>
      <vt:lpstr>Устная часть Задание 4 рекомендации</vt:lpstr>
      <vt:lpstr>КИМ ЕГЭ 2018</vt:lpstr>
      <vt:lpstr> В помощь учителю </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ЕГЭ 2014 - 2015</dc:title>
  <dc:creator>Igor</dc:creator>
  <cp:lastModifiedBy>Igor</cp:lastModifiedBy>
  <cp:revision>60</cp:revision>
  <dcterms:created xsi:type="dcterms:W3CDTF">2015-09-29T18:04:09Z</dcterms:created>
  <dcterms:modified xsi:type="dcterms:W3CDTF">2017-09-27T08:53:03Z</dcterms:modified>
</cp:coreProperties>
</file>